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334" r:id="rId2"/>
    <p:sldId id="257" r:id="rId3"/>
    <p:sldId id="337" r:id="rId4"/>
    <p:sldId id="338" r:id="rId5"/>
    <p:sldId id="336" r:id="rId6"/>
    <p:sldId id="283" r:id="rId7"/>
    <p:sldId id="274" r:id="rId8"/>
    <p:sldId id="258" r:id="rId9"/>
    <p:sldId id="341" r:id="rId10"/>
    <p:sldId id="275" r:id="rId11"/>
    <p:sldId id="276" r:id="rId12"/>
    <p:sldId id="277" r:id="rId13"/>
    <p:sldId id="278" r:id="rId14"/>
    <p:sldId id="340" r:id="rId15"/>
    <p:sldId id="260" r:id="rId16"/>
    <p:sldId id="343" r:id="rId17"/>
    <p:sldId id="344" r:id="rId18"/>
    <p:sldId id="342" r:id="rId19"/>
    <p:sldId id="345" r:id="rId20"/>
    <p:sldId id="346" r:id="rId21"/>
    <p:sldId id="354" r:id="rId22"/>
    <p:sldId id="348" r:id="rId23"/>
    <p:sldId id="349" r:id="rId24"/>
    <p:sldId id="350" r:id="rId25"/>
    <p:sldId id="351" r:id="rId26"/>
    <p:sldId id="352" r:id="rId27"/>
    <p:sldId id="353" r:id="rId28"/>
    <p:sldId id="339" r:id="rId29"/>
    <p:sldId id="292" r:id="rId30"/>
    <p:sldId id="296" r:id="rId31"/>
    <p:sldId id="293" r:id="rId32"/>
    <p:sldId id="333" r:id="rId33"/>
    <p:sldId id="261" r:id="rId34"/>
    <p:sldId id="294" r:id="rId35"/>
    <p:sldId id="295" r:id="rId36"/>
    <p:sldId id="262" r:id="rId37"/>
    <p:sldId id="302" r:id="rId38"/>
    <p:sldId id="303" r:id="rId39"/>
    <p:sldId id="297" r:id="rId40"/>
    <p:sldId id="264" r:id="rId41"/>
    <p:sldId id="298" r:id="rId42"/>
    <p:sldId id="299" r:id="rId43"/>
    <p:sldId id="301" r:id="rId44"/>
    <p:sldId id="265" r:id="rId45"/>
    <p:sldId id="306" r:id="rId46"/>
    <p:sldId id="305" r:id="rId47"/>
    <p:sldId id="270" r:id="rId48"/>
    <p:sldId id="317" r:id="rId49"/>
    <p:sldId id="318" r:id="rId50"/>
    <p:sldId id="319" r:id="rId51"/>
    <p:sldId id="320" r:id="rId52"/>
    <p:sldId id="321" r:id="rId53"/>
    <p:sldId id="322" r:id="rId54"/>
    <p:sldId id="323" r:id="rId55"/>
    <p:sldId id="324" r:id="rId56"/>
    <p:sldId id="325" r:id="rId57"/>
    <p:sldId id="326" r:id="rId58"/>
    <p:sldId id="327" r:id="rId59"/>
    <p:sldId id="330" r:id="rId60"/>
  </p:sldIdLst>
  <p:sldSz cx="9144000" cy="5715000" type="screen16x1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009"/>
    <p:restoredTop sz="50000" autoAdjust="0"/>
  </p:normalViewPr>
  <p:slideViewPr>
    <p:cSldViewPr snapToGrid="0" snapToObjects="1">
      <p:cViewPr varScale="1">
        <p:scale>
          <a:sx n="193" d="100"/>
          <a:sy n="193" d="100"/>
        </p:scale>
        <p:origin x="536" y="200"/>
      </p:cViewPr>
      <p:guideLst>
        <p:guide orient="horz" pos="180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6"/>
            <a:ext cx="7772400" cy="1225021"/>
          </a:xfrm>
        </p:spPr>
        <p:txBody>
          <a:bodyPr/>
          <a:lstStyle/>
          <a:p>
            <a:r>
              <a:rPr lang="en-US"/>
              <a:t>Click to edit Master title style</a:t>
            </a:r>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EC9F9E1-B192-FD40-B4AD-C6541284D5EB}" type="datetimeFigureOut">
              <a:rPr lang="en-US" smtClean="0"/>
              <a:t>7/7/20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ACBFB2-DB31-DA49-90C7-FD0B2A49B4FF}" type="slidenum">
              <a:rPr lang="en-US" smtClean="0"/>
              <a:t>‹#›</a:t>
            </a:fld>
            <a:endParaRPr lang="en-US"/>
          </a:p>
        </p:txBody>
      </p:sp>
    </p:spTree>
    <p:extLst>
      <p:ext uri="{BB962C8B-B14F-4D97-AF65-F5344CB8AC3E}">
        <p14:creationId xmlns:p14="http://schemas.microsoft.com/office/powerpoint/2010/main" val="40119302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C9F9E1-B192-FD40-B4AD-C6541284D5EB}" type="datetimeFigureOut">
              <a:rPr lang="en-US" smtClean="0"/>
              <a:t>7/7/20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ACBFB2-DB31-DA49-90C7-FD0B2A49B4FF}" type="slidenum">
              <a:rPr lang="en-US" smtClean="0"/>
              <a:t>‹#›</a:t>
            </a:fld>
            <a:endParaRPr lang="en-US"/>
          </a:p>
        </p:txBody>
      </p:sp>
    </p:spTree>
    <p:extLst>
      <p:ext uri="{BB962C8B-B14F-4D97-AF65-F5344CB8AC3E}">
        <p14:creationId xmlns:p14="http://schemas.microsoft.com/office/powerpoint/2010/main" val="37324563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90500"/>
            <a:ext cx="2057400" cy="406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90500"/>
            <a:ext cx="6019800" cy="406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C9F9E1-B192-FD40-B4AD-C6541284D5EB}" type="datetimeFigureOut">
              <a:rPr lang="en-US" smtClean="0"/>
              <a:t>7/7/20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ACBFB2-DB31-DA49-90C7-FD0B2A49B4FF}" type="slidenum">
              <a:rPr lang="en-US" smtClean="0"/>
              <a:t>‹#›</a:t>
            </a:fld>
            <a:endParaRPr lang="en-US"/>
          </a:p>
        </p:txBody>
      </p:sp>
    </p:spTree>
    <p:extLst>
      <p:ext uri="{BB962C8B-B14F-4D97-AF65-F5344CB8AC3E}">
        <p14:creationId xmlns:p14="http://schemas.microsoft.com/office/powerpoint/2010/main" val="32023322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C9F9E1-B192-FD40-B4AD-C6541284D5EB}" type="datetimeFigureOut">
              <a:rPr lang="en-US" smtClean="0"/>
              <a:t>7/7/20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ACBFB2-DB31-DA49-90C7-FD0B2A49B4FF}" type="slidenum">
              <a:rPr lang="en-US" smtClean="0"/>
              <a:t>‹#›</a:t>
            </a:fld>
            <a:endParaRPr lang="en-US"/>
          </a:p>
        </p:txBody>
      </p:sp>
    </p:spTree>
    <p:extLst>
      <p:ext uri="{BB962C8B-B14F-4D97-AF65-F5344CB8AC3E}">
        <p14:creationId xmlns:p14="http://schemas.microsoft.com/office/powerpoint/2010/main" val="2595543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8"/>
            <a:ext cx="7772400" cy="1135063"/>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C9F9E1-B192-FD40-B4AD-C6541284D5EB}" type="datetimeFigureOut">
              <a:rPr lang="en-US" smtClean="0"/>
              <a:t>7/7/20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ACBFB2-DB31-DA49-90C7-FD0B2A49B4FF}" type="slidenum">
              <a:rPr lang="en-US" smtClean="0"/>
              <a:t>‹#›</a:t>
            </a:fld>
            <a:endParaRPr lang="en-US"/>
          </a:p>
        </p:txBody>
      </p:sp>
    </p:spTree>
    <p:extLst>
      <p:ext uri="{BB962C8B-B14F-4D97-AF65-F5344CB8AC3E}">
        <p14:creationId xmlns:p14="http://schemas.microsoft.com/office/powerpoint/2010/main" val="32353185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111250"/>
            <a:ext cx="4038600" cy="3143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11250"/>
            <a:ext cx="4038600" cy="3143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C9F9E1-B192-FD40-B4AD-C6541284D5EB}" type="datetimeFigureOut">
              <a:rPr lang="en-US" smtClean="0"/>
              <a:t>7/7/20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ACBFB2-DB31-DA49-90C7-FD0B2A49B4FF}" type="slidenum">
              <a:rPr lang="en-US" smtClean="0"/>
              <a:t>‹#›</a:t>
            </a:fld>
            <a:endParaRPr lang="en-US"/>
          </a:p>
        </p:txBody>
      </p:sp>
    </p:spTree>
    <p:extLst>
      <p:ext uri="{BB962C8B-B14F-4D97-AF65-F5344CB8AC3E}">
        <p14:creationId xmlns:p14="http://schemas.microsoft.com/office/powerpoint/2010/main" val="14805809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279262"/>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279262"/>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C9F9E1-B192-FD40-B4AD-C6541284D5EB}" type="datetimeFigureOut">
              <a:rPr lang="en-US" smtClean="0"/>
              <a:t>7/7/20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ACBFB2-DB31-DA49-90C7-FD0B2A49B4FF}" type="slidenum">
              <a:rPr lang="en-US" smtClean="0"/>
              <a:t>‹#›</a:t>
            </a:fld>
            <a:endParaRPr lang="en-US"/>
          </a:p>
        </p:txBody>
      </p:sp>
    </p:spTree>
    <p:extLst>
      <p:ext uri="{BB962C8B-B14F-4D97-AF65-F5344CB8AC3E}">
        <p14:creationId xmlns:p14="http://schemas.microsoft.com/office/powerpoint/2010/main" val="31663365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C9F9E1-B192-FD40-B4AD-C6541284D5EB}" type="datetimeFigureOut">
              <a:rPr lang="en-US" smtClean="0"/>
              <a:t>7/7/20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ACBFB2-DB31-DA49-90C7-FD0B2A49B4FF}" type="slidenum">
              <a:rPr lang="en-US" smtClean="0"/>
              <a:t>‹#›</a:t>
            </a:fld>
            <a:endParaRPr lang="en-US"/>
          </a:p>
        </p:txBody>
      </p:sp>
    </p:spTree>
    <p:extLst>
      <p:ext uri="{BB962C8B-B14F-4D97-AF65-F5344CB8AC3E}">
        <p14:creationId xmlns:p14="http://schemas.microsoft.com/office/powerpoint/2010/main" val="3724317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C9F9E1-B192-FD40-B4AD-C6541284D5EB}" type="datetimeFigureOut">
              <a:rPr lang="en-US" smtClean="0"/>
              <a:t>7/7/20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ACBFB2-DB31-DA49-90C7-FD0B2A49B4FF}" type="slidenum">
              <a:rPr lang="en-US" smtClean="0"/>
              <a:t>‹#›</a:t>
            </a:fld>
            <a:endParaRPr lang="en-US"/>
          </a:p>
        </p:txBody>
      </p:sp>
    </p:spTree>
    <p:extLst>
      <p:ext uri="{BB962C8B-B14F-4D97-AF65-F5344CB8AC3E}">
        <p14:creationId xmlns:p14="http://schemas.microsoft.com/office/powerpoint/2010/main" val="22096001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27543"/>
            <a:ext cx="3008313" cy="96837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195918"/>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C9F9E1-B192-FD40-B4AD-C6541284D5EB}" type="datetimeFigureOut">
              <a:rPr lang="en-US" smtClean="0"/>
              <a:t>7/7/20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ACBFB2-DB31-DA49-90C7-FD0B2A49B4FF}" type="slidenum">
              <a:rPr lang="en-US" smtClean="0"/>
              <a:t>‹#›</a:t>
            </a:fld>
            <a:endParaRPr lang="en-US"/>
          </a:p>
        </p:txBody>
      </p:sp>
    </p:spTree>
    <p:extLst>
      <p:ext uri="{BB962C8B-B14F-4D97-AF65-F5344CB8AC3E}">
        <p14:creationId xmlns:p14="http://schemas.microsoft.com/office/powerpoint/2010/main" val="20989049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C9F9E1-B192-FD40-B4AD-C6541284D5EB}" type="datetimeFigureOut">
              <a:rPr lang="en-US" smtClean="0"/>
              <a:t>7/7/20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ACBFB2-DB31-DA49-90C7-FD0B2A49B4FF}" type="slidenum">
              <a:rPr lang="en-US" smtClean="0"/>
              <a:t>‹#›</a:t>
            </a:fld>
            <a:endParaRPr lang="en-US"/>
          </a:p>
        </p:txBody>
      </p:sp>
    </p:spTree>
    <p:extLst>
      <p:ext uri="{BB962C8B-B14F-4D97-AF65-F5344CB8AC3E}">
        <p14:creationId xmlns:p14="http://schemas.microsoft.com/office/powerpoint/2010/main" val="1734693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5296960"/>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FEC9F9E1-B192-FD40-B4AD-C6541284D5EB}" type="datetimeFigureOut">
              <a:rPr lang="en-US" smtClean="0"/>
              <a:t>7/7/20</a:t>
            </a:fld>
            <a:endParaRPr lang="en-US"/>
          </a:p>
        </p:txBody>
      </p:sp>
      <p:sp>
        <p:nvSpPr>
          <p:cNvPr id="5" name="Footer Placeholder 4"/>
          <p:cNvSpPr>
            <a:spLocks noGrp="1"/>
          </p:cNvSpPr>
          <p:nvPr>
            <p:ph type="ftr" sz="quarter" idx="3"/>
          </p:nvPr>
        </p:nvSpPr>
        <p:spPr>
          <a:xfrm>
            <a:off x="3124200" y="5296960"/>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5296960"/>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8AACBFB2-DB31-DA49-90C7-FD0B2A49B4FF}" type="slidenum">
              <a:rPr lang="en-US" smtClean="0"/>
              <a:t>‹#›</a:t>
            </a:fld>
            <a:endParaRPr lang="en-US"/>
          </a:p>
        </p:txBody>
      </p:sp>
    </p:spTree>
    <p:extLst>
      <p:ext uri="{BB962C8B-B14F-4D97-AF65-F5344CB8AC3E}">
        <p14:creationId xmlns:p14="http://schemas.microsoft.com/office/powerpoint/2010/main" val="2046839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jpeg"/><Relationship Id="rId7"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hyperlink" Target="https://definingmomentscanada.ca/the-spanish-flu/research/"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g"/><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 Id="rId5" Type="http://schemas.openxmlformats.org/officeDocument/2006/relationships/image" Target="../media/image26.jpg"/><Relationship Id="rId4" Type="http://schemas.openxmlformats.org/officeDocument/2006/relationships/image" Target="../media/image25.jpg"/></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18.jpg"/><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18.jpg"/><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2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23.jpg"/><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3.jpg"/><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2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hyperlink" Target="http://connaught.research.utoronto.ca/history/"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www.fordlibrarymuseum.gov/avproj/swineflu.asp" TargetMode="External"/><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www.fordlibrarymuseum.gov/avproj/swineflu.asp" TargetMode="External"/><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2.xml"/><Relationship Id="rId4" Type="http://schemas.openxmlformats.org/officeDocument/2006/relationships/hyperlink" Target="https://www.fordlibrarymuseum.gov/avproj/swineflu.asp"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2.jpg"/><Relationship Id="rId1" Type="http://schemas.openxmlformats.org/officeDocument/2006/relationships/slideLayout" Target="../slideLayouts/slideLayout2.xml"/><Relationship Id="rId4" Type="http://schemas.openxmlformats.org/officeDocument/2006/relationships/hyperlink" Target="https://www.fordlibrarymuseum.gov/avproj/swineflu.asp"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2.xml"/><Relationship Id="rId4" Type="http://schemas.openxmlformats.org/officeDocument/2006/relationships/image" Target="../media/image52.jpg"/></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2.xml"/><Relationship Id="rId4" Type="http://schemas.openxmlformats.org/officeDocument/2006/relationships/image" Target="../media/image52.jpg"/></Relationships>
</file>

<file path=ppt/slides/_rels/slide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0.jpg"/><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5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0.jpg"/><Relationship Id="rId1" Type="http://schemas.openxmlformats.org/officeDocument/2006/relationships/slideLayout" Target="../slideLayouts/slideLayout2.xml"/><Relationship Id="rId4" Type="http://schemas.openxmlformats.org/officeDocument/2006/relationships/image" Target="../media/image58.jpg"/></Relationships>
</file>

<file path=ppt/slides/_rels/slide5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73780e73-cf0f-4654-b6da-da083ddb6c5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1190"/>
            <a:ext cx="9144000" cy="5715000"/>
          </a:xfrm>
          <a:prstGeom prst="rect">
            <a:avLst/>
          </a:prstGeom>
        </p:spPr>
      </p:pic>
      <p:sp>
        <p:nvSpPr>
          <p:cNvPr id="4" name="Rectangle 2"/>
          <p:cNvSpPr txBox="1">
            <a:spLocks noChangeArrowheads="1"/>
          </p:cNvSpPr>
          <p:nvPr/>
        </p:nvSpPr>
        <p:spPr>
          <a:xfrm>
            <a:off x="690565" y="175220"/>
            <a:ext cx="7896225" cy="1744927"/>
          </a:xfrm>
          <a:prstGeom prst="rect">
            <a:avLst/>
          </a:prstGeom>
          <a:solidFill>
            <a:schemeClr val="accent5">
              <a:lumMod val="20000"/>
              <a:lumOff val="80000"/>
            </a:schemeClr>
          </a:solidFill>
          <a:ln>
            <a:solidFill>
              <a:srgbClr val="4F81BD"/>
            </a:solidFill>
          </a:ln>
        </p:spPr>
        <p:txBody>
          <a:bodyPr vert="horz" lIns="91440" tIns="45720" rIns="91440" bIns="45720" rtlCol="0" anchor="ctr">
            <a:normAutofit fontScale="90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US" i="1" dirty="0"/>
              <a:t>Emergency Responses:</a:t>
            </a:r>
          </a:p>
          <a:p>
            <a:pPr>
              <a:defRPr/>
            </a:pPr>
            <a:r>
              <a:rPr lang="en-US" sz="4000" i="1" dirty="0"/>
              <a:t>Canada’s Vaccine Legacy; </a:t>
            </a:r>
          </a:p>
          <a:p>
            <a:pPr>
              <a:defRPr/>
            </a:pPr>
            <a:r>
              <a:rPr lang="en-US" sz="4000" i="1" dirty="0"/>
              <a:t>Influenza, Polio &amp; COVID-19 Vaccine(s)</a:t>
            </a:r>
          </a:p>
        </p:txBody>
      </p:sp>
      <p:pic>
        <p:nvPicPr>
          <p:cNvPr id="5" name="Picture 3" descr="2002.0715.001.ab.cs-r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5464" y="2039261"/>
            <a:ext cx="1559543" cy="3469735"/>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6" name="Picture 5" descr="CMRL-Infl-1957-Aneg57-114-a-c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9707" y="2009073"/>
            <a:ext cx="2108911" cy="3268542"/>
          </a:xfrm>
          <a:prstGeom prst="rect">
            <a:avLst/>
          </a:prstGeom>
          <a:ln>
            <a:solidFill>
              <a:srgbClr val="4F81BD"/>
            </a:solidFill>
          </a:ln>
        </p:spPr>
      </p:pic>
      <p:pic>
        <p:nvPicPr>
          <p:cNvPr id="3" name="Picture 2" descr="CLL-SwineFlu-1976-tspa_0026321f-rotate-crop.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9099" y="1967805"/>
            <a:ext cx="2630466" cy="2288847"/>
          </a:xfrm>
          <a:prstGeom prst="rect">
            <a:avLst/>
          </a:prstGeom>
          <a:ln>
            <a:solidFill>
              <a:srgbClr val="4F81BD"/>
            </a:solidFill>
          </a:ln>
        </p:spPr>
      </p:pic>
      <p:pic>
        <p:nvPicPr>
          <p:cNvPr id="12" name="Picture 11" descr="Acc1260.jpg">
            <a:extLst>
              <a:ext uri="{FF2B5EF4-FFF2-40B4-BE49-F238E27FC236}">
                <a16:creationId xmlns:a16="http://schemas.microsoft.com/office/drawing/2014/main" id="{F0B5ECF8-E7FF-E248-8B66-30CA0DB246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80990" y="2240377"/>
            <a:ext cx="2212583" cy="2913514"/>
          </a:xfrm>
          <a:prstGeom prst="rect">
            <a:avLst/>
          </a:prstGeom>
        </p:spPr>
      </p:pic>
      <p:pic>
        <p:nvPicPr>
          <p:cNvPr id="13" name="Picture 12" descr="A close up of a bottle&#10;&#10;Description automatically generated">
            <a:extLst>
              <a:ext uri="{FF2B5EF4-FFF2-40B4-BE49-F238E27FC236}">
                <a16:creationId xmlns:a16="http://schemas.microsoft.com/office/drawing/2014/main" id="{68FC1FDF-D3A8-B449-9C75-4CF5602D4ED8}"/>
              </a:ext>
            </a:extLst>
          </p:cNvPr>
          <p:cNvPicPr>
            <a:picLocks noChangeAspect="1"/>
          </p:cNvPicPr>
          <p:nvPr/>
        </p:nvPicPr>
        <p:blipFill>
          <a:blip r:embed="rId7"/>
          <a:stretch>
            <a:fillRect/>
          </a:stretch>
        </p:blipFill>
        <p:spPr>
          <a:xfrm>
            <a:off x="7063010" y="3299358"/>
            <a:ext cx="1476817" cy="2019765"/>
          </a:xfrm>
          <a:prstGeom prst="rect">
            <a:avLst/>
          </a:prstGeom>
          <a:ln>
            <a:solidFill>
              <a:schemeClr val="accent1"/>
            </a:solidFill>
          </a:ln>
        </p:spPr>
      </p:pic>
      <p:pic>
        <p:nvPicPr>
          <p:cNvPr id="15" name="Picture 14" descr="A picture containing bottle, indoor, person, food&#10;&#10;Description automatically generated">
            <a:extLst>
              <a:ext uri="{FF2B5EF4-FFF2-40B4-BE49-F238E27FC236}">
                <a16:creationId xmlns:a16="http://schemas.microsoft.com/office/drawing/2014/main" id="{81FD2BF0-B25B-5940-8C7E-BA7889E7ABC3}"/>
              </a:ext>
            </a:extLst>
          </p:cNvPr>
          <p:cNvPicPr>
            <a:picLocks noChangeAspect="1"/>
          </p:cNvPicPr>
          <p:nvPr/>
        </p:nvPicPr>
        <p:blipFill>
          <a:blip r:embed="rId8"/>
          <a:stretch>
            <a:fillRect/>
          </a:stretch>
        </p:blipFill>
        <p:spPr>
          <a:xfrm>
            <a:off x="5669099" y="3232257"/>
            <a:ext cx="1393911" cy="2144106"/>
          </a:xfrm>
          <a:prstGeom prst="rect">
            <a:avLst/>
          </a:prstGeom>
        </p:spPr>
      </p:pic>
      <p:sp>
        <p:nvSpPr>
          <p:cNvPr id="8" name="TextBox 7"/>
          <p:cNvSpPr txBox="1"/>
          <p:nvPr/>
        </p:nvSpPr>
        <p:spPr>
          <a:xfrm>
            <a:off x="69803" y="5068421"/>
            <a:ext cx="8974443" cy="461665"/>
          </a:xfrm>
          <a:prstGeom prst="rect">
            <a:avLst/>
          </a:prstGeom>
          <a:solidFill>
            <a:schemeClr val="bg1"/>
          </a:solidFill>
          <a:ln>
            <a:solidFill>
              <a:srgbClr val="4F81BD"/>
            </a:solidFill>
          </a:ln>
        </p:spPr>
        <p:txBody>
          <a:bodyPr wrap="square" rtlCol="0">
            <a:spAutoFit/>
          </a:bodyPr>
          <a:lstStyle/>
          <a:p>
            <a:r>
              <a:rPr lang="en-US" sz="1200" dirty="0"/>
              <a:t>By Christopher J. Rutty, Ph.D., Medical/Public Health Historian; Adjunct Professor, Dalla Lana School of Public Health, University of Toronto</a:t>
            </a:r>
          </a:p>
          <a:p>
            <a:r>
              <a:rPr lang="en-US" sz="1200" dirty="0"/>
              <a:t>Canadian Society for the History of Medicine: Pandemic Histories series; “Vaccine Viewpoints: From Polio to Pandemic Influenza" July 7, 2020</a:t>
            </a:r>
          </a:p>
        </p:txBody>
      </p:sp>
    </p:spTree>
    <p:extLst>
      <p:ext uri="{BB962C8B-B14F-4D97-AF65-F5344CB8AC3E}">
        <p14:creationId xmlns:p14="http://schemas.microsoft.com/office/powerpoint/2010/main" val="1513737785"/>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xmlns:p14="http://schemas.microsoft.com/office/powerpoint/2010/main" spd="med" advClick="0" advTm="4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A-3452-2-2-100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08" y="1"/>
            <a:ext cx="9215421" cy="5715000"/>
          </a:xfrm>
          <a:prstGeom prst="rect">
            <a:avLst/>
          </a:prstGeom>
        </p:spPr>
      </p:pic>
      <p:sp>
        <p:nvSpPr>
          <p:cNvPr id="3" name="TextBox 2"/>
          <p:cNvSpPr txBox="1"/>
          <p:nvPr/>
        </p:nvSpPr>
        <p:spPr>
          <a:xfrm>
            <a:off x="254000" y="133049"/>
            <a:ext cx="4184952" cy="2246769"/>
          </a:xfrm>
          <a:prstGeom prst="rect">
            <a:avLst/>
          </a:prstGeom>
          <a:solidFill>
            <a:srgbClr val="FFFFFF"/>
          </a:solidFill>
          <a:ln>
            <a:solidFill>
              <a:srgbClr val="4F81BD"/>
            </a:solidFill>
          </a:ln>
        </p:spPr>
        <p:txBody>
          <a:bodyPr wrap="square" rtlCol="0">
            <a:spAutoFit/>
          </a:bodyPr>
          <a:lstStyle/>
          <a:p>
            <a:pPr marL="285750" indent="-285750">
              <a:buFont typeface="Arial"/>
              <a:buChar char="•"/>
            </a:pPr>
            <a:r>
              <a:rPr lang="en-US" sz="2000" dirty="0"/>
              <a:t>Connaught was soon able to distribute vaccine in large quantities free of charge to provincial health departments, hospital, medical and nursing staff, the military and other public health services across Canada </a:t>
            </a:r>
          </a:p>
        </p:txBody>
      </p:sp>
      <p:pic>
        <p:nvPicPr>
          <p:cNvPr id="4" name="Picture 3" descr="Globe-1918-10-21-p1-ConnaughtInfluenza-clip-cro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478" y="2428198"/>
            <a:ext cx="2303841" cy="3179135"/>
          </a:xfrm>
          <a:prstGeom prst="rect">
            <a:avLst/>
          </a:prstGeom>
        </p:spPr>
      </p:pic>
      <p:pic>
        <p:nvPicPr>
          <p:cNvPr id="8" name="Picture 7" descr="Acc0378B.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23810" y="2707812"/>
            <a:ext cx="3926970" cy="2827418"/>
          </a:xfrm>
          <a:prstGeom prst="rect">
            <a:avLst/>
          </a:prstGeom>
          <a:ln>
            <a:solidFill>
              <a:srgbClr val="4F81BD"/>
            </a:solidFill>
          </a:ln>
        </p:spPr>
      </p:pic>
      <p:sp>
        <p:nvSpPr>
          <p:cNvPr id="7" name="TextBox 14"/>
          <p:cNvSpPr txBox="1">
            <a:spLocks noChangeArrowheads="1"/>
          </p:cNvSpPr>
          <p:nvPr/>
        </p:nvSpPr>
        <p:spPr bwMode="auto">
          <a:xfrm>
            <a:off x="531308" y="5484168"/>
            <a:ext cx="1792287" cy="230832"/>
          </a:xfrm>
          <a:prstGeom prst="rect">
            <a:avLst/>
          </a:prstGeom>
          <a:solidFill>
            <a:schemeClr val="bg1"/>
          </a:solidFill>
          <a:ln w="9525">
            <a:solidFill>
              <a:srgbClr val="4F81BD"/>
            </a:solidFill>
            <a:miter lim="800000"/>
            <a:headEnd/>
            <a:tailEnd/>
          </a:ln>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900" i="1" dirty="0"/>
              <a:t>The Globe</a:t>
            </a:r>
            <a:r>
              <a:rPr lang="en-US" sz="900" dirty="0"/>
              <a:t>, Oct 21, 1918, p. 1</a:t>
            </a:r>
            <a:endParaRPr lang="en-US" sz="900" i="1" dirty="0"/>
          </a:p>
        </p:txBody>
      </p:sp>
      <p:sp>
        <p:nvSpPr>
          <p:cNvPr id="9" name="TextBox 14"/>
          <p:cNvSpPr txBox="1">
            <a:spLocks noChangeArrowheads="1"/>
          </p:cNvSpPr>
          <p:nvPr/>
        </p:nvSpPr>
        <p:spPr bwMode="auto">
          <a:xfrm>
            <a:off x="3638296" y="5128941"/>
            <a:ext cx="2860503" cy="507831"/>
          </a:xfrm>
          <a:prstGeom prst="rect">
            <a:avLst/>
          </a:prstGeom>
          <a:solidFill>
            <a:schemeClr val="bg1"/>
          </a:solidFill>
          <a:ln w="9525">
            <a:solidFill>
              <a:srgbClr val="4F81BD"/>
            </a:solidFill>
            <a:miter lim="800000"/>
            <a:headEnd/>
            <a:tailEnd/>
          </a:ln>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900" dirty="0"/>
              <a:t>The influenza vaccine was prepared in Connaught’s lab facilities in the basement of the Medical Building, University of Toronto (</a:t>
            </a:r>
            <a:r>
              <a:rPr lang="en-US" sz="900" dirty="0" err="1"/>
              <a:t>Sanofi</a:t>
            </a:r>
            <a:r>
              <a:rPr lang="en-US" sz="900" dirty="0"/>
              <a:t> Pasteur Canada Archives)</a:t>
            </a:r>
          </a:p>
        </p:txBody>
      </p:sp>
    </p:spTree>
    <p:extLst>
      <p:ext uri="{BB962C8B-B14F-4D97-AF65-F5344CB8AC3E}">
        <p14:creationId xmlns:p14="http://schemas.microsoft.com/office/powerpoint/2010/main" val="1739797561"/>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xmlns:p14="http://schemas.microsoft.com/office/powerpoint/2010/main" spd="med" advClick="0" advTm="10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A-3452-2-2-100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08" y="1"/>
            <a:ext cx="9215421" cy="5715000"/>
          </a:xfrm>
          <a:prstGeom prst="rect">
            <a:avLst/>
          </a:prstGeom>
        </p:spPr>
      </p:pic>
      <p:sp>
        <p:nvSpPr>
          <p:cNvPr id="3" name="TextBox 2"/>
          <p:cNvSpPr txBox="1"/>
          <p:nvPr/>
        </p:nvSpPr>
        <p:spPr>
          <a:xfrm>
            <a:off x="254000" y="133049"/>
            <a:ext cx="4184952" cy="1938992"/>
          </a:xfrm>
          <a:prstGeom prst="rect">
            <a:avLst/>
          </a:prstGeom>
          <a:solidFill>
            <a:srgbClr val="FFFFFF"/>
          </a:solidFill>
          <a:ln>
            <a:solidFill>
              <a:srgbClr val="4F81BD"/>
            </a:solidFill>
          </a:ln>
        </p:spPr>
        <p:txBody>
          <a:bodyPr wrap="square" rtlCol="0">
            <a:spAutoFit/>
          </a:bodyPr>
          <a:lstStyle/>
          <a:p>
            <a:pPr marL="285750" indent="-285750">
              <a:buFont typeface="Arial"/>
              <a:buChar char="•"/>
            </a:pPr>
            <a:r>
              <a:rPr lang="en-US" sz="2000" dirty="0"/>
              <a:t>Due to this unprecedented emergency, no claims for the effectiveness of the vaccine were made, but it did no apparent harm and the Lab’s efforts were widely appreciated</a:t>
            </a:r>
            <a:r>
              <a:rPr lang="en-CA" sz="2000" dirty="0"/>
              <a:t> </a:t>
            </a:r>
            <a:endParaRPr lang="en-US" sz="2000" dirty="0"/>
          </a:p>
        </p:txBody>
      </p:sp>
      <p:pic>
        <p:nvPicPr>
          <p:cNvPr id="4" name="Picture 3" descr="Globe-1918-10-21-p1-ConnaughtInfluenza-clip-cro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478" y="2428198"/>
            <a:ext cx="2303841" cy="3179135"/>
          </a:xfrm>
          <a:prstGeom prst="rect">
            <a:avLst/>
          </a:prstGeom>
        </p:spPr>
      </p:pic>
      <p:pic>
        <p:nvPicPr>
          <p:cNvPr id="5" name="Picture 3" descr="2002.0715.001.ab.cs-r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25683" y="139572"/>
            <a:ext cx="2425188" cy="5395658"/>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7" name="TextBox 14"/>
          <p:cNvSpPr txBox="1">
            <a:spLocks noChangeArrowheads="1"/>
          </p:cNvSpPr>
          <p:nvPr/>
        </p:nvSpPr>
        <p:spPr bwMode="auto">
          <a:xfrm>
            <a:off x="531308" y="5484168"/>
            <a:ext cx="1792287" cy="230832"/>
          </a:xfrm>
          <a:prstGeom prst="rect">
            <a:avLst/>
          </a:prstGeom>
          <a:solidFill>
            <a:schemeClr val="bg1"/>
          </a:solidFill>
          <a:ln w="9525">
            <a:solidFill>
              <a:srgbClr val="4F81BD"/>
            </a:solidFill>
            <a:miter lim="800000"/>
            <a:headEnd/>
            <a:tailEnd/>
          </a:ln>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900" i="1" dirty="0"/>
              <a:t>The Globe</a:t>
            </a:r>
            <a:r>
              <a:rPr lang="en-US" sz="900" dirty="0"/>
              <a:t>, Oct 21, 1918, p. 1</a:t>
            </a:r>
            <a:endParaRPr lang="en-US" sz="900" i="1" dirty="0"/>
          </a:p>
        </p:txBody>
      </p:sp>
      <p:sp>
        <p:nvSpPr>
          <p:cNvPr id="9" name="TextBox 14"/>
          <p:cNvSpPr txBox="1">
            <a:spLocks noChangeArrowheads="1"/>
          </p:cNvSpPr>
          <p:nvPr/>
        </p:nvSpPr>
        <p:spPr bwMode="auto">
          <a:xfrm>
            <a:off x="6925851" y="4961002"/>
            <a:ext cx="1792287" cy="646331"/>
          </a:xfrm>
          <a:prstGeom prst="rect">
            <a:avLst/>
          </a:prstGeom>
          <a:solidFill>
            <a:schemeClr val="bg1"/>
          </a:solidFill>
          <a:ln w="9525">
            <a:solidFill>
              <a:srgbClr val="4F81BD"/>
            </a:solidFill>
            <a:miter lim="800000"/>
            <a:headEnd/>
            <a:tailEnd/>
          </a:ln>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900" dirty="0"/>
              <a:t>Ampoule of Connaught’s 1918 influenza vaccine held in collection of the Canada Science &amp; Technology Museum, Ottawa</a:t>
            </a:r>
          </a:p>
        </p:txBody>
      </p:sp>
    </p:spTree>
    <p:extLst>
      <p:ext uri="{BB962C8B-B14F-4D97-AF65-F5344CB8AC3E}">
        <p14:creationId xmlns:p14="http://schemas.microsoft.com/office/powerpoint/2010/main" val="3312366992"/>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xmlns:p14="http://schemas.microsoft.com/office/powerpoint/2010/main" spd="med" advClick="0" advTm="10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A-3452-2-2-100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08" y="-12094"/>
            <a:ext cx="9215421" cy="5715000"/>
          </a:xfrm>
          <a:prstGeom prst="rect">
            <a:avLst/>
          </a:prstGeom>
        </p:spPr>
      </p:pic>
      <p:sp>
        <p:nvSpPr>
          <p:cNvPr id="3" name="TextBox 2"/>
          <p:cNvSpPr txBox="1"/>
          <p:nvPr/>
        </p:nvSpPr>
        <p:spPr>
          <a:xfrm>
            <a:off x="4317819" y="4023026"/>
            <a:ext cx="4184952" cy="1323439"/>
          </a:xfrm>
          <a:prstGeom prst="rect">
            <a:avLst/>
          </a:prstGeom>
          <a:solidFill>
            <a:srgbClr val="FFFFFF"/>
          </a:solidFill>
          <a:ln>
            <a:solidFill>
              <a:srgbClr val="4F81BD"/>
            </a:solidFill>
          </a:ln>
        </p:spPr>
        <p:txBody>
          <a:bodyPr wrap="square" rtlCol="0">
            <a:spAutoFit/>
          </a:bodyPr>
          <a:lstStyle/>
          <a:p>
            <a:pPr marL="285750" indent="-285750">
              <a:buFont typeface="Arial"/>
              <a:buChar char="•"/>
            </a:pPr>
            <a:r>
              <a:rPr lang="en-US" sz="2000" dirty="0"/>
              <a:t>Connaught’s vaccine was supplemented by a supply prepared by the Ontario Provincial Board of Health Laboratories</a:t>
            </a:r>
          </a:p>
        </p:txBody>
      </p:sp>
      <p:pic>
        <p:nvPicPr>
          <p:cNvPr id="6" name="Picture 5" descr="TorStar-InfluenzaVaccineForPublic-1918-10-21-p2-cli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917" y="174214"/>
            <a:ext cx="3298590" cy="4510532"/>
          </a:xfrm>
          <a:prstGeom prst="rect">
            <a:avLst/>
          </a:prstGeom>
          <a:ln>
            <a:solidFill>
              <a:srgbClr val="4F81BD"/>
            </a:solidFill>
          </a:ln>
        </p:spPr>
      </p:pic>
      <p:sp>
        <p:nvSpPr>
          <p:cNvPr id="9" name="TextBox 14"/>
          <p:cNvSpPr txBox="1">
            <a:spLocks noChangeArrowheads="1"/>
          </p:cNvSpPr>
          <p:nvPr/>
        </p:nvSpPr>
        <p:spPr bwMode="auto">
          <a:xfrm>
            <a:off x="1019229" y="4616644"/>
            <a:ext cx="1650268" cy="230832"/>
          </a:xfrm>
          <a:prstGeom prst="rect">
            <a:avLst/>
          </a:prstGeom>
          <a:solidFill>
            <a:schemeClr val="bg1"/>
          </a:solidFill>
          <a:ln w="9525">
            <a:solidFill>
              <a:srgbClr val="4F81BD"/>
            </a:solidFill>
            <a:miter lim="800000"/>
            <a:headEnd/>
            <a:tailEnd/>
          </a:ln>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900" i="1" dirty="0"/>
              <a:t>Toronto Star</a:t>
            </a:r>
            <a:r>
              <a:rPr lang="en-US" sz="900" dirty="0"/>
              <a:t>, Oct 21, 1918, p. 2</a:t>
            </a:r>
            <a:endParaRPr lang="en-US" sz="900" i="1" dirty="0"/>
          </a:p>
        </p:txBody>
      </p:sp>
      <p:pic>
        <p:nvPicPr>
          <p:cNvPr id="8" name="Picture 7" descr="A close up of text on a white background&#10;&#10;Description automatically generated">
            <a:extLst>
              <a:ext uri="{FF2B5EF4-FFF2-40B4-BE49-F238E27FC236}">
                <a16:creationId xmlns:a16="http://schemas.microsoft.com/office/drawing/2014/main" id="{7618A875-2E4F-F944-87C0-F9721FEB14BE}"/>
              </a:ext>
            </a:extLst>
          </p:cNvPr>
          <p:cNvPicPr>
            <a:picLocks noChangeAspect="1"/>
          </p:cNvPicPr>
          <p:nvPr/>
        </p:nvPicPr>
        <p:blipFill>
          <a:blip r:embed="rId4"/>
          <a:stretch>
            <a:fillRect/>
          </a:stretch>
        </p:blipFill>
        <p:spPr>
          <a:xfrm>
            <a:off x="3690730" y="592298"/>
            <a:ext cx="5296032" cy="3349210"/>
          </a:xfrm>
          <a:prstGeom prst="rect">
            <a:avLst/>
          </a:prstGeom>
          <a:ln>
            <a:solidFill>
              <a:schemeClr val="accent1"/>
            </a:solidFill>
          </a:ln>
        </p:spPr>
      </p:pic>
      <p:sp>
        <p:nvSpPr>
          <p:cNvPr id="11" name="TextBox 10">
            <a:extLst>
              <a:ext uri="{FF2B5EF4-FFF2-40B4-BE49-F238E27FC236}">
                <a16:creationId xmlns:a16="http://schemas.microsoft.com/office/drawing/2014/main" id="{C278EB92-F8AF-DE4A-9932-533CD3EC1FA3}"/>
              </a:ext>
            </a:extLst>
          </p:cNvPr>
          <p:cNvSpPr txBox="1"/>
          <p:nvPr/>
        </p:nvSpPr>
        <p:spPr>
          <a:xfrm>
            <a:off x="5045164" y="399995"/>
            <a:ext cx="2872267" cy="246221"/>
          </a:xfrm>
          <a:prstGeom prst="rect">
            <a:avLst/>
          </a:prstGeom>
          <a:solidFill>
            <a:schemeClr val="bg1"/>
          </a:solidFill>
          <a:ln>
            <a:solidFill>
              <a:srgbClr val="4F81BD"/>
            </a:solidFill>
          </a:ln>
        </p:spPr>
        <p:txBody>
          <a:bodyPr wrap="square" rtlCol="0">
            <a:spAutoFit/>
          </a:bodyPr>
          <a:lstStyle/>
          <a:p>
            <a:r>
              <a:rPr lang="en-US" sz="1000" dirty="0"/>
              <a:t>Archives of Ontario, </a:t>
            </a:r>
            <a:r>
              <a:rPr lang="mr-IN" sz="1000" dirty="0"/>
              <a:t>RG8-5-B226479-Box73</a:t>
            </a:r>
            <a:r>
              <a:rPr lang="en-US" sz="1000" dirty="0"/>
              <a:t> </a:t>
            </a:r>
          </a:p>
        </p:txBody>
      </p:sp>
    </p:spTree>
    <p:extLst>
      <p:ext uri="{BB962C8B-B14F-4D97-AF65-F5344CB8AC3E}">
        <p14:creationId xmlns:p14="http://schemas.microsoft.com/office/powerpoint/2010/main" val="2360473928"/>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xmlns:p14="http://schemas.microsoft.com/office/powerpoint/2010/main" spd="med" advTm="10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A-3452-2-2-100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08" y="-5614"/>
            <a:ext cx="9215421" cy="5715000"/>
          </a:xfrm>
          <a:prstGeom prst="rect">
            <a:avLst/>
          </a:prstGeom>
        </p:spPr>
      </p:pic>
      <p:pic>
        <p:nvPicPr>
          <p:cNvPr id="8" name="Picture 7" descr="WinnipegTribune-1918-10-23-p3-clip cop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205" y="-12094"/>
            <a:ext cx="4403928" cy="5170714"/>
          </a:xfrm>
          <a:prstGeom prst="rect">
            <a:avLst/>
          </a:prstGeom>
          <a:ln>
            <a:solidFill>
              <a:srgbClr val="4F81BD"/>
            </a:solidFill>
          </a:ln>
        </p:spPr>
      </p:pic>
      <p:sp>
        <p:nvSpPr>
          <p:cNvPr id="3" name="TextBox 2"/>
          <p:cNvSpPr txBox="1"/>
          <p:nvPr/>
        </p:nvSpPr>
        <p:spPr>
          <a:xfrm>
            <a:off x="2463384" y="3527404"/>
            <a:ext cx="3925267" cy="1631216"/>
          </a:xfrm>
          <a:prstGeom prst="rect">
            <a:avLst/>
          </a:prstGeom>
          <a:solidFill>
            <a:srgbClr val="FFFFFF"/>
          </a:solidFill>
          <a:ln>
            <a:solidFill>
              <a:srgbClr val="4F81BD"/>
            </a:solidFill>
          </a:ln>
        </p:spPr>
        <p:txBody>
          <a:bodyPr wrap="square" rtlCol="0">
            <a:spAutoFit/>
          </a:bodyPr>
          <a:lstStyle/>
          <a:p>
            <a:pPr marL="285750" indent="-285750">
              <a:buFont typeface="Arial"/>
              <a:buChar char="•"/>
            </a:pPr>
            <a:r>
              <a:rPr lang="en-US" sz="2000" dirty="0"/>
              <a:t>There were also other influenza vaccine production initiatives elsewhere in Canada, most notably in Winnipeg and Kingston</a:t>
            </a:r>
          </a:p>
        </p:txBody>
      </p:sp>
      <p:sp>
        <p:nvSpPr>
          <p:cNvPr id="6" name="TextBox 14"/>
          <p:cNvSpPr txBox="1">
            <a:spLocks noChangeArrowheads="1"/>
          </p:cNvSpPr>
          <p:nvPr/>
        </p:nvSpPr>
        <p:spPr bwMode="auto">
          <a:xfrm>
            <a:off x="295943" y="5023764"/>
            <a:ext cx="2056934" cy="230832"/>
          </a:xfrm>
          <a:prstGeom prst="rect">
            <a:avLst/>
          </a:prstGeom>
          <a:solidFill>
            <a:schemeClr val="bg1"/>
          </a:solidFill>
          <a:ln w="9525">
            <a:solidFill>
              <a:srgbClr val="4F81BD"/>
            </a:solidFill>
            <a:miter lim="800000"/>
            <a:headEnd/>
            <a:tailEnd/>
          </a:ln>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900" i="1" dirty="0"/>
              <a:t>Winnipeg Tribune</a:t>
            </a:r>
            <a:r>
              <a:rPr lang="en-US" sz="900" dirty="0"/>
              <a:t>, Oct 23, 1918, p. 3</a:t>
            </a:r>
            <a:endParaRPr lang="en-US" sz="900" i="1" dirty="0"/>
          </a:p>
        </p:txBody>
      </p:sp>
    </p:spTree>
    <p:extLst>
      <p:ext uri="{BB962C8B-B14F-4D97-AF65-F5344CB8AC3E}">
        <p14:creationId xmlns:p14="http://schemas.microsoft.com/office/powerpoint/2010/main" val="3307625318"/>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xmlns:p14="http://schemas.microsoft.com/office/powerpoint/2010/main" spd="med" advClick="0" advTm="10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A-3452-2-2-100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08" y="-12094"/>
            <a:ext cx="9215421" cy="5715000"/>
          </a:xfrm>
          <a:prstGeom prst="rect">
            <a:avLst/>
          </a:prstGeom>
        </p:spPr>
      </p:pic>
      <p:pic>
        <p:nvPicPr>
          <p:cNvPr id="8" name="Picture 7" descr="WinnipegTribune-1918-10-23-p3-clip cop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205" y="-12094"/>
            <a:ext cx="4403928" cy="5170714"/>
          </a:xfrm>
          <a:prstGeom prst="rect">
            <a:avLst/>
          </a:prstGeom>
        </p:spPr>
      </p:pic>
      <p:sp>
        <p:nvSpPr>
          <p:cNvPr id="5" name="TextBox 14"/>
          <p:cNvSpPr txBox="1">
            <a:spLocks noChangeArrowheads="1"/>
          </p:cNvSpPr>
          <p:nvPr/>
        </p:nvSpPr>
        <p:spPr bwMode="auto">
          <a:xfrm>
            <a:off x="295943" y="5023764"/>
            <a:ext cx="2056934" cy="230832"/>
          </a:xfrm>
          <a:prstGeom prst="rect">
            <a:avLst/>
          </a:prstGeom>
          <a:solidFill>
            <a:schemeClr val="bg1"/>
          </a:solidFill>
          <a:ln w="9525">
            <a:solidFill>
              <a:srgbClr val="4F81BD"/>
            </a:solidFill>
            <a:miter lim="800000"/>
            <a:headEnd/>
            <a:tailEnd/>
          </a:ln>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900" i="1" dirty="0"/>
              <a:t>Winnipeg Tribune</a:t>
            </a:r>
            <a:r>
              <a:rPr lang="en-US" sz="900" dirty="0"/>
              <a:t>, Oct 23, 1918, p. 3</a:t>
            </a:r>
            <a:endParaRPr lang="en-US" sz="900" i="1" dirty="0"/>
          </a:p>
        </p:txBody>
      </p:sp>
      <p:sp>
        <p:nvSpPr>
          <p:cNvPr id="6" name="TextBox 5">
            <a:extLst>
              <a:ext uri="{FF2B5EF4-FFF2-40B4-BE49-F238E27FC236}">
                <a16:creationId xmlns:a16="http://schemas.microsoft.com/office/drawing/2014/main" id="{55874C10-7168-9A46-A157-6E71C9BD1355}"/>
              </a:ext>
            </a:extLst>
          </p:cNvPr>
          <p:cNvSpPr txBox="1"/>
          <p:nvPr/>
        </p:nvSpPr>
        <p:spPr>
          <a:xfrm>
            <a:off x="6641463" y="1899341"/>
            <a:ext cx="2416397" cy="2862322"/>
          </a:xfrm>
          <a:prstGeom prst="rect">
            <a:avLst/>
          </a:prstGeom>
          <a:solidFill>
            <a:schemeClr val="bg1"/>
          </a:solidFill>
          <a:ln>
            <a:solidFill>
              <a:schemeClr val="accent1"/>
            </a:solidFill>
          </a:ln>
        </p:spPr>
        <p:txBody>
          <a:bodyPr wrap="square" rtlCol="0">
            <a:spAutoFit/>
          </a:bodyPr>
          <a:lstStyle/>
          <a:p>
            <a:pPr marL="285750" indent="-285750">
              <a:buFont typeface="Arial" panose="020B0604020202020204" pitchFamily="34" charset="0"/>
              <a:buChar char="•"/>
            </a:pPr>
            <a:r>
              <a:rPr lang="en-US" dirty="0"/>
              <a:t>Similar desperation today for a COVID-19 vaccine, but in 1918 few effective vaccines existed beyond smallpox vaccine, and preparation efforts were quite localized and unregulated</a:t>
            </a:r>
          </a:p>
        </p:txBody>
      </p:sp>
      <p:sp>
        <p:nvSpPr>
          <p:cNvPr id="7" name="TextBox 6">
            <a:extLst>
              <a:ext uri="{FF2B5EF4-FFF2-40B4-BE49-F238E27FC236}">
                <a16:creationId xmlns:a16="http://schemas.microsoft.com/office/drawing/2014/main" id="{8DF945E9-73F0-EB49-99F3-473A1CAA6098}"/>
              </a:ext>
            </a:extLst>
          </p:cNvPr>
          <p:cNvSpPr txBox="1"/>
          <p:nvPr/>
        </p:nvSpPr>
        <p:spPr>
          <a:xfrm>
            <a:off x="2463384" y="3527404"/>
            <a:ext cx="3925267" cy="1631216"/>
          </a:xfrm>
          <a:prstGeom prst="rect">
            <a:avLst/>
          </a:prstGeom>
          <a:solidFill>
            <a:srgbClr val="FFFFFF"/>
          </a:solidFill>
          <a:ln>
            <a:solidFill>
              <a:srgbClr val="4F81BD"/>
            </a:solidFill>
          </a:ln>
        </p:spPr>
        <p:txBody>
          <a:bodyPr wrap="square" rtlCol="0">
            <a:spAutoFit/>
          </a:bodyPr>
          <a:lstStyle/>
          <a:p>
            <a:pPr marL="285750" indent="-285750">
              <a:buFont typeface="Arial"/>
              <a:buChar char="•"/>
            </a:pPr>
            <a:r>
              <a:rPr lang="en-US" sz="2000" dirty="0"/>
              <a:t>There were also other influenza vaccine production initiatives elsewhere in Canada, most notably in Winnipeg and Kingston</a:t>
            </a:r>
          </a:p>
        </p:txBody>
      </p:sp>
      <p:sp>
        <p:nvSpPr>
          <p:cNvPr id="3" name="TextBox 2">
            <a:extLst>
              <a:ext uri="{FF2B5EF4-FFF2-40B4-BE49-F238E27FC236}">
                <a16:creationId xmlns:a16="http://schemas.microsoft.com/office/drawing/2014/main" id="{12DF78A6-6776-FB4D-90CC-5D1A8F0972B7}"/>
              </a:ext>
            </a:extLst>
          </p:cNvPr>
          <p:cNvSpPr txBox="1"/>
          <p:nvPr/>
        </p:nvSpPr>
        <p:spPr>
          <a:xfrm>
            <a:off x="4576376" y="4946991"/>
            <a:ext cx="4567624" cy="751464"/>
          </a:xfrm>
          <a:prstGeom prst="rect">
            <a:avLst/>
          </a:prstGeom>
          <a:solidFill>
            <a:schemeClr val="bg1"/>
          </a:solidFill>
          <a:ln>
            <a:solidFill>
              <a:schemeClr val="accent1"/>
            </a:solidFill>
          </a:ln>
        </p:spPr>
        <p:txBody>
          <a:bodyPr wrap="square" rtlCol="0">
            <a:spAutoFit/>
          </a:bodyPr>
          <a:lstStyle/>
          <a:p>
            <a:r>
              <a:rPr lang="en-US" sz="1400" dirty="0"/>
              <a:t>For more on the 1918 influenza vaccine story, see my article: </a:t>
            </a:r>
            <a:r>
              <a:rPr lang="en-CA" sz="1400" dirty="0">
                <a:hlinkClick r:id="rId4"/>
              </a:rPr>
              <a:t>https://definingmomentscanada.ca/the-spanish-flu/research/</a:t>
            </a:r>
            <a:endParaRPr lang="en-US" sz="1400" dirty="0"/>
          </a:p>
        </p:txBody>
      </p:sp>
    </p:spTree>
    <p:extLst>
      <p:ext uri="{BB962C8B-B14F-4D97-AF65-F5344CB8AC3E}">
        <p14:creationId xmlns:p14="http://schemas.microsoft.com/office/powerpoint/2010/main" val="1989807218"/>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xmlns:p14="http://schemas.microsoft.com/office/powerpoint/2010/main" spd="med" advClick="0" advTm="10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 up of text on a black background&#10;&#10;Description automatically generated">
            <a:extLst>
              <a:ext uri="{FF2B5EF4-FFF2-40B4-BE49-F238E27FC236}">
                <a16:creationId xmlns:a16="http://schemas.microsoft.com/office/drawing/2014/main" id="{99C54F0A-C8BF-3E4A-BFED-BA120F867FAB}"/>
              </a:ext>
            </a:extLst>
          </p:cNvPr>
          <p:cNvPicPr>
            <a:picLocks noChangeAspect="1"/>
          </p:cNvPicPr>
          <p:nvPr/>
        </p:nvPicPr>
        <p:blipFill>
          <a:blip r:embed="rId2"/>
          <a:stretch>
            <a:fillRect/>
          </a:stretch>
        </p:blipFill>
        <p:spPr>
          <a:xfrm>
            <a:off x="0" y="0"/>
            <a:ext cx="9144000" cy="5714999"/>
          </a:xfrm>
          <a:prstGeom prst="rect">
            <a:avLst/>
          </a:prstGeom>
        </p:spPr>
      </p:pic>
      <p:pic>
        <p:nvPicPr>
          <p:cNvPr id="4" name="Picture 6" descr="PolioCasesCanada1927-62-800">
            <a:extLst>
              <a:ext uri="{FF2B5EF4-FFF2-40B4-BE49-F238E27FC236}">
                <a16:creationId xmlns:a16="http://schemas.microsoft.com/office/drawing/2014/main" id="{08712549-1E73-A042-A592-82711643EC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2628" y="1476949"/>
            <a:ext cx="5554295" cy="4026567"/>
          </a:xfrm>
          <a:prstGeom prst="rect">
            <a:avLst/>
          </a:prstGeom>
          <a:noFill/>
          <a:ln w="9525">
            <a:solidFill>
              <a:srgbClr val="1F497D"/>
            </a:solidFill>
            <a:miter lim="800000"/>
            <a:headEnd/>
            <a:tailEnd/>
          </a:ln>
          <a:extLst>
            <a:ext uri="{909E8E84-426E-40dd-AFC4-6F175D3DCCD1}">
              <a14:hiddenFill xmlns="" xmlns:a14="http://schemas.microsoft.com/office/drawing/2010/main">
                <a:solidFill>
                  <a:srgbClr val="FFFFFF"/>
                </a:solidFill>
              </a14:hiddenFill>
            </a:ext>
          </a:extLst>
        </p:spPr>
      </p:pic>
      <p:pic>
        <p:nvPicPr>
          <p:cNvPr id="5" name="Picture 4" descr="A person holding a pole&#10;&#10;Description automatically generated">
            <a:extLst>
              <a:ext uri="{FF2B5EF4-FFF2-40B4-BE49-F238E27FC236}">
                <a16:creationId xmlns:a16="http://schemas.microsoft.com/office/drawing/2014/main" id="{B5143736-630A-0242-92D4-08EAEFAC9DE5}"/>
              </a:ext>
            </a:extLst>
          </p:cNvPr>
          <p:cNvPicPr>
            <a:picLocks noChangeAspect="1"/>
          </p:cNvPicPr>
          <p:nvPr/>
        </p:nvPicPr>
        <p:blipFill>
          <a:blip r:embed="rId4"/>
          <a:stretch>
            <a:fillRect/>
          </a:stretch>
        </p:blipFill>
        <p:spPr>
          <a:xfrm>
            <a:off x="374073" y="1476949"/>
            <a:ext cx="2498042" cy="3874515"/>
          </a:xfrm>
          <a:prstGeom prst="rect">
            <a:avLst/>
          </a:prstGeom>
        </p:spPr>
      </p:pic>
      <p:sp>
        <p:nvSpPr>
          <p:cNvPr id="6" name="Rectangle 5">
            <a:extLst>
              <a:ext uri="{FF2B5EF4-FFF2-40B4-BE49-F238E27FC236}">
                <a16:creationId xmlns:a16="http://schemas.microsoft.com/office/drawing/2014/main" id="{C397B6E5-BC43-A54B-84AA-D340F716EA9B}"/>
              </a:ext>
            </a:extLst>
          </p:cNvPr>
          <p:cNvSpPr/>
          <p:nvPr/>
        </p:nvSpPr>
        <p:spPr>
          <a:xfrm>
            <a:off x="646999" y="5196830"/>
            <a:ext cx="1672251" cy="261610"/>
          </a:xfrm>
          <a:prstGeom prst="rect">
            <a:avLst/>
          </a:prstGeom>
          <a:solidFill>
            <a:schemeClr val="bg1"/>
          </a:solidFill>
          <a:ln>
            <a:solidFill>
              <a:schemeClr val="tx1"/>
            </a:solidFill>
          </a:ln>
        </p:spPr>
        <p:txBody>
          <a:bodyPr wrap="square">
            <a:spAutoFit/>
          </a:bodyPr>
          <a:lstStyle/>
          <a:p>
            <a:r>
              <a:rPr lang="ro-RO" sz="1100" dirty="0"/>
              <a:t>Library &amp; Archives Canada</a:t>
            </a:r>
            <a:endParaRPr lang="en-US" sz="1100" dirty="0"/>
          </a:p>
        </p:txBody>
      </p:sp>
      <p:sp>
        <p:nvSpPr>
          <p:cNvPr id="7" name="TextBox 6">
            <a:extLst>
              <a:ext uri="{FF2B5EF4-FFF2-40B4-BE49-F238E27FC236}">
                <a16:creationId xmlns:a16="http://schemas.microsoft.com/office/drawing/2014/main" id="{32A475B8-82D0-8844-B5EB-8A9BB68FEB29}"/>
              </a:ext>
            </a:extLst>
          </p:cNvPr>
          <p:cNvSpPr txBox="1"/>
          <p:nvPr/>
        </p:nvSpPr>
        <p:spPr>
          <a:xfrm>
            <a:off x="249481" y="220260"/>
            <a:ext cx="8744890" cy="1200329"/>
          </a:xfrm>
          <a:prstGeom prst="rect">
            <a:avLst/>
          </a:prstGeom>
          <a:noFill/>
        </p:spPr>
        <p:txBody>
          <a:bodyPr wrap="square" rtlCol="0">
            <a:spAutoFit/>
          </a:bodyPr>
          <a:lstStyle/>
          <a:p>
            <a:pPr marL="285750" indent="-285750">
              <a:buFont typeface="Arial" panose="020B0604020202020204" pitchFamily="34" charset="0"/>
              <a:buChar char="•"/>
            </a:pPr>
            <a:r>
              <a:rPr lang="en-CA" dirty="0"/>
              <a:t>By the late 1920s, as smallpox faded, and there was significant progress in preventing diphtheria (led by Connaught), the opposite was happening with poliomyelitis in Canada</a:t>
            </a:r>
          </a:p>
          <a:p>
            <a:pPr marL="285750" indent="-285750">
              <a:buFont typeface="Arial" panose="020B0604020202020204" pitchFamily="34" charset="0"/>
              <a:buChar char="•"/>
            </a:pPr>
            <a:endParaRPr lang="en-CA" dirty="0"/>
          </a:p>
          <a:p>
            <a:pPr marL="285750" indent="-285750">
              <a:buFont typeface="Arial" panose="020B0604020202020204" pitchFamily="34" charset="0"/>
              <a:buChar char="•"/>
            </a:pPr>
            <a:r>
              <a:rPr lang="en-CA" dirty="0"/>
              <a:t>COVID-19 story most closely echoes the Canadian experience with polio epidemics</a:t>
            </a:r>
          </a:p>
        </p:txBody>
      </p:sp>
      <p:sp>
        <p:nvSpPr>
          <p:cNvPr id="8" name="TextBox 7">
            <a:extLst>
              <a:ext uri="{FF2B5EF4-FFF2-40B4-BE49-F238E27FC236}">
                <a16:creationId xmlns:a16="http://schemas.microsoft.com/office/drawing/2014/main" id="{592FF3C8-7A25-5346-8EB2-1078FC1D93F1}"/>
              </a:ext>
            </a:extLst>
          </p:cNvPr>
          <p:cNvSpPr txBox="1"/>
          <p:nvPr/>
        </p:nvSpPr>
        <p:spPr>
          <a:xfrm>
            <a:off x="4237669" y="5237476"/>
            <a:ext cx="3105136" cy="400110"/>
          </a:xfrm>
          <a:prstGeom prst="rect">
            <a:avLst/>
          </a:prstGeom>
          <a:solidFill>
            <a:schemeClr val="bg1"/>
          </a:solidFill>
          <a:ln>
            <a:solidFill>
              <a:srgbClr val="4F81BD"/>
            </a:solidFill>
          </a:ln>
        </p:spPr>
        <p:txBody>
          <a:bodyPr wrap="square" rtlCol="0">
            <a:spAutoFit/>
          </a:bodyPr>
          <a:lstStyle/>
          <a:p>
            <a:r>
              <a:rPr lang="en-US" sz="1000" dirty="0"/>
              <a:t>Rutty, C.J.,  </a:t>
            </a:r>
            <a:r>
              <a:rPr lang="en-US" sz="1000" i="1" dirty="0"/>
              <a:t>Poliomyelitis in Canada, 1927-1962, </a:t>
            </a:r>
            <a:r>
              <a:rPr lang="en-US" sz="1000" dirty="0"/>
              <a:t>Ph.D. Thesis, University of Toronto, 1995), p. 395</a:t>
            </a:r>
            <a:r>
              <a:rPr lang="en-CA" sz="1000" dirty="0"/>
              <a:t> </a:t>
            </a:r>
            <a:endParaRPr lang="en-US" sz="1000" dirty="0"/>
          </a:p>
        </p:txBody>
      </p:sp>
    </p:spTree>
    <p:extLst>
      <p:ext uri="{BB962C8B-B14F-4D97-AF65-F5344CB8AC3E}">
        <p14:creationId xmlns:p14="http://schemas.microsoft.com/office/powerpoint/2010/main" val="2363845175"/>
      </p:ext>
    </p:extLst>
  </p:cSld>
  <p:clrMapOvr>
    <a:masterClrMapping/>
  </p:clrMapOvr>
  <mc:AlternateContent xmlns:mc="http://schemas.openxmlformats.org/markup-compatibility/2006" xmlns:p14="http://schemas.microsoft.com/office/powerpoint/2010/main">
    <mc:Choice Requires="p14">
      <p:transition spd="slow" p14:dur="3400" advClick="0" advTm="2000">
        <p14:reveal/>
      </p:transition>
    </mc:Choice>
    <mc:Fallback xmlns="">
      <p:transition xmlns:p14="http://schemas.microsoft.com/office/powerpoint/2010/main" spd="slow" advClick="0" advTm="2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lose up of text on a black background&#10;&#10;Description automatically generated">
            <a:extLst>
              <a:ext uri="{FF2B5EF4-FFF2-40B4-BE49-F238E27FC236}">
                <a16:creationId xmlns:a16="http://schemas.microsoft.com/office/drawing/2014/main" id="{B501AAC6-FFF9-254E-BBF5-2D80A952BE48}"/>
              </a:ext>
            </a:extLst>
          </p:cNvPr>
          <p:cNvPicPr>
            <a:picLocks noChangeAspect="1"/>
          </p:cNvPicPr>
          <p:nvPr/>
        </p:nvPicPr>
        <p:blipFill>
          <a:blip r:embed="rId2"/>
          <a:stretch>
            <a:fillRect/>
          </a:stretch>
        </p:blipFill>
        <p:spPr>
          <a:xfrm>
            <a:off x="0" y="0"/>
            <a:ext cx="9144000" cy="5714999"/>
          </a:xfrm>
          <a:prstGeom prst="rect">
            <a:avLst/>
          </a:prstGeom>
        </p:spPr>
      </p:pic>
      <p:sp>
        <p:nvSpPr>
          <p:cNvPr id="7" name="TextBox 6">
            <a:extLst>
              <a:ext uri="{FF2B5EF4-FFF2-40B4-BE49-F238E27FC236}">
                <a16:creationId xmlns:a16="http://schemas.microsoft.com/office/drawing/2014/main" id="{32A475B8-82D0-8844-B5EB-8A9BB68FEB29}"/>
              </a:ext>
            </a:extLst>
          </p:cNvPr>
          <p:cNvSpPr txBox="1"/>
          <p:nvPr/>
        </p:nvSpPr>
        <p:spPr>
          <a:xfrm>
            <a:off x="249481" y="329092"/>
            <a:ext cx="4322519" cy="3139321"/>
          </a:xfrm>
          <a:prstGeom prst="rect">
            <a:avLst/>
          </a:prstGeom>
          <a:noFill/>
        </p:spPr>
        <p:txBody>
          <a:bodyPr wrap="square" rtlCol="0">
            <a:spAutoFit/>
          </a:bodyPr>
          <a:lstStyle/>
          <a:p>
            <a:pPr marL="285750" indent="-285750">
              <a:buFont typeface="Arial" panose="020B0604020202020204" pitchFamily="34" charset="0"/>
              <a:buChar char="•"/>
            </a:pPr>
            <a:r>
              <a:rPr lang="en-US" dirty="0"/>
              <a:t>Poliomyelitis virus can damage motor-neurons in the spinal cord, causing varying degrees of muscle weakness or paralysis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Chest muscle weakness could impair breathing, requiring “iron lung” support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Polio disease variability a common feature with COVID-19</a:t>
            </a:r>
          </a:p>
          <a:p>
            <a:endParaRPr lang="en-US" dirty="0"/>
          </a:p>
        </p:txBody>
      </p:sp>
      <p:pic>
        <p:nvPicPr>
          <p:cNvPr id="9" name="Picture 8" descr="Acc1537.jpg">
            <a:extLst>
              <a:ext uri="{FF2B5EF4-FFF2-40B4-BE49-F238E27FC236}">
                <a16:creationId xmlns:a16="http://schemas.microsoft.com/office/drawing/2014/main" id="{3B5415E6-8CE5-9D4B-933D-9F22CDA0B7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7760" y="329092"/>
            <a:ext cx="3848285" cy="4978718"/>
          </a:xfrm>
          <a:prstGeom prst="rect">
            <a:avLst/>
          </a:prstGeom>
          <a:ln>
            <a:solidFill>
              <a:srgbClr val="000000"/>
            </a:solidFill>
          </a:ln>
        </p:spPr>
      </p:pic>
      <p:sp>
        <p:nvSpPr>
          <p:cNvPr id="10" name="TextBox 9">
            <a:extLst>
              <a:ext uri="{FF2B5EF4-FFF2-40B4-BE49-F238E27FC236}">
                <a16:creationId xmlns:a16="http://schemas.microsoft.com/office/drawing/2014/main" id="{81A7E44D-C53C-4D40-9191-9940F99840A4}"/>
              </a:ext>
            </a:extLst>
          </p:cNvPr>
          <p:cNvSpPr txBox="1"/>
          <p:nvPr/>
        </p:nvSpPr>
        <p:spPr>
          <a:xfrm>
            <a:off x="5961106" y="5262797"/>
            <a:ext cx="1801591" cy="246221"/>
          </a:xfrm>
          <a:prstGeom prst="rect">
            <a:avLst/>
          </a:prstGeom>
          <a:solidFill>
            <a:schemeClr val="bg1"/>
          </a:solidFill>
          <a:ln>
            <a:solidFill>
              <a:srgbClr val="4F81BD"/>
            </a:solidFill>
          </a:ln>
        </p:spPr>
        <p:txBody>
          <a:bodyPr wrap="square" rtlCol="0">
            <a:spAutoFit/>
          </a:bodyPr>
          <a:lstStyle/>
          <a:p>
            <a:r>
              <a:rPr lang="en-US" sz="1000" dirty="0" err="1"/>
              <a:t>Sanofi</a:t>
            </a:r>
            <a:r>
              <a:rPr lang="en-US" sz="1000" dirty="0"/>
              <a:t> Pasteur Canada Archives</a:t>
            </a:r>
          </a:p>
        </p:txBody>
      </p:sp>
    </p:spTree>
    <p:extLst>
      <p:ext uri="{BB962C8B-B14F-4D97-AF65-F5344CB8AC3E}">
        <p14:creationId xmlns:p14="http://schemas.microsoft.com/office/powerpoint/2010/main" val="1645464077"/>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text on a black background&#10;&#10;Description automatically generated">
            <a:extLst>
              <a:ext uri="{FF2B5EF4-FFF2-40B4-BE49-F238E27FC236}">
                <a16:creationId xmlns:a16="http://schemas.microsoft.com/office/drawing/2014/main" id="{5962F082-B4C5-A642-9476-13E18BCBA4CF}"/>
              </a:ext>
            </a:extLst>
          </p:cNvPr>
          <p:cNvPicPr>
            <a:picLocks noChangeAspect="1"/>
          </p:cNvPicPr>
          <p:nvPr/>
        </p:nvPicPr>
        <p:blipFill>
          <a:blip r:embed="rId2"/>
          <a:stretch>
            <a:fillRect/>
          </a:stretch>
        </p:blipFill>
        <p:spPr>
          <a:xfrm>
            <a:off x="0" y="0"/>
            <a:ext cx="9144000" cy="5714999"/>
          </a:xfrm>
          <a:prstGeom prst="rect">
            <a:avLst/>
          </a:prstGeom>
        </p:spPr>
      </p:pic>
      <p:sp>
        <p:nvSpPr>
          <p:cNvPr id="7" name="TextBox 6">
            <a:extLst>
              <a:ext uri="{FF2B5EF4-FFF2-40B4-BE49-F238E27FC236}">
                <a16:creationId xmlns:a16="http://schemas.microsoft.com/office/drawing/2014/main" id="{32A475B8-82D0-8844-B5EB-8A9BB68FEB29}"/>
              </a:ext>
            </a:extLst>
          </p:cNvPr>
          <p:cNvSpPr txBox="1"/>
          <p:nvPr/>
        </p:nvSpPr>
        <p:spPr>
          <a:xfrm>
            <a:off x="315983" y="345718"/>
            <a:ext cx="4912722" cy="2862322"/>
          </a:xfrm>
          <a:prstGeom prst="rect">
            <a:avLst/>
          </a:prstGeom>
          <a:noFill/>
        </p:spPr>
        <p:txBody>
          <a:bodyPr wrap="square" rtlCol="0">
            <a:spAutoFit/>
          </a:bodyPr>
          <a:lstStyle/>
          <a:p>
            <a:pPr marL="285750" lvl="0" indent="-285750">
              <a:buFont typeface="Arial" panose="020B0604020202020204" pitchFamily="34" charset="0"/>
              <a:buChar char="•"/>
            </a:pPr>
            <a:r>
              <a:rPr lang="en-US" b="1" dirty="0">
                <a:solidFill>
                  <a:prstClr val="black"/>
                </a:solidFill>
              </a:rPr>
              <a:t>1920s-50s</a:t>
            </a:r>
            <a:r>
              <a:rPr lang="en-US" dirty="0">
                <a:solidFill>
                  <a:prstClr val="black"/>
                </a:solidFill>
              </a:rPr>
              <a:t> - Polio outbreaks and epidemics relentlessly increased until polio vaccines were widely available </a:t>
            </a:r>
          </a:p>
          <a:p>
            <a:pPr marL="285750" lvl="0" indent="-285750">
              <a:buFont typeface="Arial" panose="020B0604020202020204" pitchFamily="34" charset="0"/>
              <a:buChar char="•"/>
            </a:pPr>
            <a:endParaRPr lang="en-US" dirty="0">
              <a:solidFill>
                <a:prstClr val="black"/>
              </a:solidFill>
            </a:endParaRPr>
          </a:p>
          <a:p>
            <a:pPr marL="285750" lvl="0" indent="-285750">
              <a:buFont typeface="Arial" panose="020B0604020202020204" pitchFamily="34" charset="0"/>
              <a:buChar char="•"/>
            </a:pPr>
            <a:r>
              <a:rPr lang="en-US" dirty="0">
                <a:solidFill>
                  <a:prstClr val="black"/>
                </a:solidFill>
              </a:rPr>
              <a:t>For unique epidemiological reasons, the middle class was particularly vulnerable</a:t>
            </a:r>
          </a:p>
          <a:p>
            <a:pPr marL="285750" lvl="0" indent="-285750">
              <a:buFont typeface="Arial" panose="020B0604020202020204" pitchFamily="34" charset="0"/>
              <a:buChar char="•"/>
            </a:pPr>
            <a:endParaRPr lang="en-US" dirty="0">
              <a:solidFill>
                <a:prstClr val="black"/>
              </a:solidFill>
            </a:endParaRPr>
          </a:p>
          <a:p>
            <a:pPr marL="285750" lvl="0" indent="-285750">
              <a:buFont typeface="Arial" panose="020B0604020202020204" pitchFamily="34" charset="0"/>
              <a:buChar char="•"/>
            </a:pPr>
            <a:r>
              <a:rPr lang="en-US" dirty="0">
                <a:solidFill>
                  <a:prstClr val="black"/>
                </a:solidFill>
              </a:rPr>
              <a:t>However, during the polio epidemic era, much remained mysterious and misunderstood about “the crippler” </a:t>
            </a:r>
          </a:p>
        </p:txBody>
      </p:sp>
      <p:pic>
        <p:nvPicPr>
          <p:cNvPr id="6" name="Picture 5" descr="A picture containing text, photo, old, black&#10;&#10;Description automatically generated">
            <a:extLst>
              <a:ext uri="{FF2B5EF4-FFF2-40B4-BE49-F238E27FC236}">
                <a16:creationId xmlns:a16="http://schemas.microsoft.com/office/drawing/2014/main" id="{424FA3CE-5007-054A-A6B9-5DB2ED4BC22D}"/>
              </a:ext>
            </a:extLst>
          </p:cNvPr>
          <p:cNvPicPr>
            <a:picLocks noChangeAspect="1"/>
          </p:cNvPicPr>
          <p:nvPr/>
        </p:nvPicPr>
        <p:blipFill>
          <a:blip r:embed="rId3"/>
          <a:stretch>
            <a:fillRect/>
          </a:stretch>
        </p:blipFill>
        <p:spPr>
          <a:xfrm>
            <a:off x="5307496" y="243010"/>
            <a:ext cx="3664226" cy="5331451"/>
          </a:xfrm>
          <a:prstGeom prst="rect">
            <a:avLst/>
          </a:prstGeom>
          <a:ln>
            <a:solidFill>
              <a:schemeClr val="accent1"/>
            </a:solidFill>
          </a:ln>
        </p:spPr>
      </p:pic>
    </p:spTree>
    <p:extLst>
      <p:ext uri="{BB962C8B-B14F-4D97-AF65-F5344CB8AC3E}">
        <p14:creationId xmlns:p14="http://schemas.microsoft.com/office/powerpoint/2010/main" val="126703884"/>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close up of text on a black background&#10;&#10;Description automatically generated">
            <a:extLst>
              <a:ext uri="{FF2B5EF4-FFF2-40B4-BE49-F238E27FC236}">
                <a16:creationId xmlns:a16="http://schemas.microsoft.com/office/drawing/2014/main" id="{6C58AF52-174E-AA43-AFA8-A425755110B3}"/>
              </a:ext>
            </a:extLst>
          </p:cNvPr>
          <p:cNvPicPr>
            <a:picLocks noChangeAspect="1"/>
          </p:cNvPicPr>
          <p:nvPr/>
        </p:nvPicPr>
        <p:blipFill>
          <a:blip r:embed="rId2"/>
          <a:stretch>
            <a:fillRect/>
          </a:stretch>
        </p:blipFill>
        <p:spPr>
          <a:xfrm>
            <a:off x="0" y="0"/>
            <a:ext cx="9144000" cy="5715000"/>
          </a:xfrm>
          <a:prstGeom prst="rect">
            <a:avLst/>
          </a:prstGeom>
        </p:spPr>
      </p:pic>
      <p:sp>
        <p:nvSpPr>
          <p:cNvPr id="8" name="TextBox 7">
            <a:extLst>
              <a:ext uri="{FF2B5EF4-FFF2-40B4-BE49-F238E27FC236}">
                <a16:creationId xmlns:a16="http://schemas.microsoft.com/office/drawing/2014/main" id="{B2790135-4F1E-7D4D-A046-C0D788D75670}"/>
              </a:ext>
            </a:extLst>
          </p:cNvPr>
          <p:cNvSpPr txBox="1"/>
          <p:nvPr/>
        </p:nvSpPr>
        <p:spPr>
          <a:xfrm>
            <a:off x="253253" y="355873"/>
            <a:ext cx="5540718" cy="1477328"/>
          </a:xfrm>
          <a:prstGeom prst="rect">
            <a:avLst/>
          </a:prstGeom>
          <a:noFill/>
          <a:ln>
            <a:noFill/>
          </a:ln>
        </p:spPr>
        <p:txBody>
          <a:bodyPr wrap="square" rtlCol="0">
            <a:spAutoFit/>
          </a:bodyPr>
          <a:lstStyle/>
          <a:p>
            <a:pPr marL="285750" indent="-285750">
              <a:spcBef>
                <a:spcPct val="50000"/>
              </a:spcBef>
              <a:buFont typeface="Arial"/>
              <a:buChar char="•"/>
              <a:defRPr/>
            </a:pPr>
            <a:r>
              <a:rPr lang="en-US" b="1" dirty="0">
                <a:cs typeface="Arial" charset="0"/>
              </a:rPr>
              <a:t>1947-48</a:t>
            </a:r>
            <a:r>
              <a:rPr lang="en-US" dirty="0">
                <a:cs typeface="Arial" charset="0"/>
              </a:rPr>
              <a:t> - </a:t>
            </a:r>
            <a:r>
              <a:rPr lang="en-CA" dirty="0">
                <a:cs typeface="Arial" charset="0"/>
              </a:rPr>
              <a:t>Dr. Andrew J Rhodes, a leading virologist specializing in polio, was recruited from the UK to lead a comprehensive research program at Connaught Medical Research Laboratories to investigate the virology, epidemiology and clinical diagnosis of polio</a:t>
            </a:r>
          </a:p>
        </p:txBody>
      </p:sp>
      <p:pic>
        <p:nvPicPr>
          <p:cNvPr id="9" name="Picture 8" descr="Rhodes-AJ-atdesk.jpg">
            <a:extLst>
              <a:ext uri="{FF2B5EF4-FFF2-40B4-BE49-F238E27FC236}">
                <a16:creationId xmlns:a16="http://schemas.microsoft.com/office/drawing/2014/main" id="{26A4B6A6-550C-A74D-A152-CA605AB325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2875" y="411708"/>
            <a:ext cx="2917872" cy="3757650"/>
          </a:xfrm>
          <a:prstGeom prst="rect">
            <a:avLst/>
          </a:prstGeom>
          <a:ln>
            <a:solidFill>
              <a:schemeClr val="accent1"/>
            </a:solidFill>
          </a:ln>
        </p:spPr>
      </p:pic>
      <p:pic>
        <p:nvPicPr>
          <p:cNvPr id="14" name="Picture 13" descr="Acc0561.jpg">
            <a:extLst>
              <a:ext uri="{FF2B5EF4-FFF2-40B4-BE49-F238E27FC236}">
                <a16:creationId xmlns:a16="http://schemas.microsoft.com/office/drawing/2014/main" id="{8310801F-A945-9243-9AD2-979A37313E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6574" y="1998520"/>
            <a:ext cx="2865109" cy="2224040"/>
          </a:xfrm>
          <a:prstGeom prst="rect">
            <a:avLst/>
          </a:prstGeom>
          <a:ln>
            <a:solidFill>
              <a:srgbClr val="FBB150"/>
            </a:solidFill>
          </a:ln>
        </p:spPr>
      </p:pic>
      <p:sp>
        <p:nvSpPr>
          <p:cNvPr id="2" name="TextBox 1">
            <a:extLst>
              <a:ext uri="{FF2B5EF4-FFF2-40B4-BE49-F238E27FC236}">
                <a16:creationId xmlns:a16="http://schemas.microsoft.com/office/drawing/2014/main" id="{C50C8C39-0B9F-B847-98DF-7924B0A5B1EF}"/>
              </a:ext>
            </a:extLst>
          </p:cNvPr>
          <p:cNvSpPr txBox="1"/>
          <p:nvPr/>
        </p:nvSpPr>
        <p:spPr>
          <a:xfrm>
            <a:off x="2665834" y="4296274"/>
            <a:ext cx="5621445" cy="1200329"/>
          </a:xfrm>
          <a:prstGeom prst="rect">
            <a:avLst/>
          </a:prstGeom>
          <a:noFill/>
          <a:ln>
            <a:noFill/>
          </a:ln>
        </p:spPr>
        <p:txBody>
          <a:bodyPr wrap="square" rtlCol="0">
            <a:spAutoFit/>
          </a:bodyPr>
          <a:lstStyle/>
          <a:p>
            <a:pPr marL="285750" indent="-285750">
              <a:buFont typeface="Arial" panose="020B0604020202020204" pitchFamily="34" charset="0"/>
              <a:buChar char="•"/>
            </a:pPr>
            <a:r>
              <a:rPr lang="en-US" dirty="0">
                <a:cs typeface="Arial" charset="0"/>
              </a:rPr>
              <a:t>Rhodes’ research was funded by the National Foundation for Infantile Paralysis (U.S. March of Dimes), Canadian Life Insurance Companies, and newly established Federal Public Health Research Grants</a:t>
            </a:r>
          </a:p>
        </p:txBody>
      </p:sp>
      <p:pic>
        <p:nvPicPr>
          <p:cNvPr id="4" name="Picture 3" descr="A close up of a newspaper&#10;&#10;Description automatically generated">
            <a:extLst>
              <a:ext uri="{FF2B5EF4-FFF2-40B4-BE49-F238E27FC236}">
                <a16:creationId xmlns:a16="http://schemas.microsoft.com/office/drawing/2014/main" id="{0363E5D2-84F0-EA42-BD05-520DDB05BA74}"/>
              </a:ext>
            </a:extLst>
          </p:cNvPr>
          <p:cNvPicPr>
            <a:picLocks noChangeAspect="1"/>
          </p:cNvPicPr>
          <p:nvPr/>
        </p:nvPicPr>
        <p:blipFill>
          <a:blip r:embed="rId5"/>
          <a:stretch>
            <a:fillRect/>
          </a:stretch>
        </p:blipFill>
        <p:spPr>
          <a:xfrm>
            <a:off x="691069" y="1861044"/>
            <a:ext cx="1705038" cy="3498083"/>
          </a:xfrm>
          <a:prstGeom prst="rect">
            <a:avLst/>
          </a:prstGeom>
          <a:ln>
            <a:solidFill>
              <a:schemeClr val="accent1"/>
            </a:solidFill>
          </a:ln>
        </p:spPr>
      </p:pic>
      <p:sp>
        <p:nvSpPr>
          <p:cNvPr id="12" name="TextBox 11">
            <a:extLst>
              <a:ext uri="{FF2B5EF4-FFF2-40B4-BE49-F238E27FC236}">
                <a16:creationId xmlns:a16="http://schemas.microsoft.com/office/drawing/2014/main" id="{235DAD5C-E79D-274C-A53E-16D5DB8CB336}"/>
              </a:ext>
            </a:extLst>
          </p:cNvPr>
          <p:cNvSpPr txBox="1"/>
          <p:nvPr/>
        </p:nvSpPr>
        <p:spPr>
          <a:xfrm>
            <a:off x="524765" y="5369133"/>
            <a:ext cx="2006205" cy="246221"/>
          </a:xfrm>
          <a:prstGeom prst="rect">
            <a:avLst/>
          </a:prstGeom>
          <a:solidFill>
            <a:schemeClr val="bg1"/>
          </a:solidFill>
          <a:ln>
            <a:solidFill>
              <a:srgbClr val="4F81BD"/>
            </a:solidFill>
          </a:ln>
        </p:spPr>
        <p:txBody>
          <a:bodyPr wrap="square" rtlCol="0">
            <a:spAutoFit/>
          </a:bodyPr>
          <a:lstStyle/>
          <a:p>
            <a:r>
              <a:rPr lang="en-US" sz="1000" i="1" dirty="0"/>
              <a:t>Globe &amp; Mail</a:t>
            </a:r>
            <a:r>
              <a:rPr lang="en-US" sz="1000" dirty="0"/>
              <a:t>, Dec. 29, 1948, p. 11</a:t>
            </a:r>
            <a:endParaRPr lang="en-US" sz="1000" i="1" dirty="0"/>
          </a:p>
        </p:txBody>
      </p:sp>
      <p:sp>
        <p:nvSpPr>
          <p:cNvPr id="13" name="TextBox 12">
            <a:extLst>
              <a:ext uri="{FF2B5EF4-FFF2-40B4-BE49-F238E27FC236}">
                <a16:creationId xmlns:a16="http://schemas.microsoft.com/office/drawing/2014/main" id="{70CE12AD-70AD-4049-8277-471EEB082761}"/>
              </a:ext>
            </a:extLst>
          </p:cNvPr>
          <p:cNvSpPr txBox="1"/>
          <p:nvPr/>
        </p:nvSpPr>
        <p:spPr>
          <a:xfrm>
            <a:off x="4943557" y="3996851"/>
            <a:ext cx="1804338" cy="246221"/>
          </a:xfrm>
          <a:prstGeom prst="rect">
            <a:avLst/>
          </a:prstGeom>
          <a:solidFill>
            <a:schemeClr val="bg1"/>
          </a:solidFill>
          <a:ln>
            <a:solidFill>
              <a:srgbClr val="4F81BD"/>
            </a:solidFill>
          </a:ln>
        </p:spPr>
        <p:txBody>
          <a:bodyPr wrap="square" rtlCol="0">
            <a:spAutoFit/>
          </a:bodyPr>
          <a:lstStyle/>
          <a:p>
            <a:r>
              <a:rPr lang="en-US" sz="1000" dirty="0" err="1"/>
              <a:t>Sanofi</a:t>
            </a:r>
            <a:r>
              <a:rPr lang="en-US" sz="1000" dirty="0"/>
              <a:t> Pasteur Canada Archives</a:t>
            </a:r>
          </a:p>
        </p:txBody>
      </p:sp>
    </p:spTree>
    <p:extLst>
      <p:ext uri="{BB962C8B-B14F-4D97-AF65-F5344CB8AC3E}">
        <p14:creationId xmlns:p14="http://schemas.microsoft.com/office/powerpoint/2010/main" val="1488230286"/>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 up of text on a black background&#10;&#10;Description automatically generated">
            <a:extLst>
              <a:ext uri="{FF2B5EF4-FFF2-40B4-BE49-F238E27FC236}">
                <a16:creationId xmlns:a16="http://schemas.microsoft.com/office/drawing/2014/main" id="{38FDEBA7-31C0-4C46-9107-6D2311182EBD}"/>
              </a:ext>
            </a:extLst>
          </p:cNvPr>
          <p:cNvPicPr>
            <a:picLocks noChangeAspect="1"/>
          </p:cNvPicPr>
          <p:nvPr/>
        </p:nvPicPr>
        <p:blipFill>
          <a:blip r:embed="rId2"/>
          <a:stretch>
            <a:fillRect/>
          </a:stretch>
        </p:blipFill>
        <p:spPr>
          <a:xfrm>
            <a:off x="0" y="0"/>
            <a:ext cx="9144000" cy="5715000"/>
          </a:xfrm>
          <a:prstGeom prst="rect">
            <a:avLst/>
          </a:prstGeom>
        </p:spPr>
      </p:pic>
      <p:sp>
        <p:nvSpPr>
          <p:cNvPr id="8" name="TextBox 7">
            <a:extLst>
              <a:ext uri="{FF2B5EF4-FFF2-40B4-BE49-F238E27FC236}">
                <a16:creationId xmlns:a16="http://schemas.microsoft.com/office/drawing/2014/main" id="{B2790135-4F1E-7D4D-A046-C0D788D75670}"/>
              </a:ext>
            </a:extLst>
          </p:cNvPr>
          <p:cNvSpPr txBox="1"/>
          <p:nvPr/>
        </p:nvSpPr>
        <p:spPr>
          <a:xfrm>
            <a:off x="253254" y="430213"/>
            <a:ext cx="5637338" cy="3970318"/>
          </a:xfrm>
          <a:prstGeom prst="rect">
            <a:avLst/>
          </a:prstGeom>
          <a:noFill/>
        </p:spPr>
        <p:txBody>
          <a:bodyPr wrap="square" rtlCol="0">
            <a:spAutoFit/>
          </a:bodyPr>
          <a:lstStyle/>
          <a:p>
            <a:pPr marL="285750" indent="-285750">
              <a:buFont typeface="Arial"/>
              <a:buChar char="•"/>
            </a:pPr>
            <a:r>
              <a:rPr lang="en-US" dirty="0"/>
              <a:t>Fueled by substantial “March of Dimes” funds, a series of key discoveries accelerated progress towards a possible polio vaccine</a:t>
            </a:r>
          </a:p>
          <a:p>
            <a:pPr marL="285750" indent="-285750">
              <a:buFont typeface="Arial"/>
              <a:buChar char="•"/>
            </a:pPr>
            <a:endParaRPr lang="en-US" dirty="0"/>
          </a:p>
          <a:p>
            <a:pPr marL="285750" indent="-285750">
              <a:buFont typeface="Arial"/>
              <a:buChar char="•"/>
            </a:pPr>
            <a:r>
              <a:rPr lang="en-US" b="1" dirty="0"/>
              <a:t>1949</a:t>
            </a:r>
            <a:r>
              <a:rPr lang="en-US" dirty="0"/>
              <a:t> – Boston research team discovered method to cultivate poliovirus in tissue cultures</a:t>
            </a:r>
          </a:p>
          <a:p>
            <a:pPr marL="285750" indent="-285750">
              <a:buFont typeface="Arial"/>
              <a:buChar char="•"/>
            </a:pPr>
            <a:endParaRPr lang="en-US" dirty="0"/>
          </a:p>
          <a:p>
            <a:pPr marL="285750" indent="-285750">
              <a:buFont typeface="Arial"/>
              <a:buChar char="•"/>
            </a:pPr>
            <a:r>
              <a:rPr lang="en-US" b="1" dirty="0"/>
              <a:t>1949</a:t>
            </a:r>
            <a:r>
              <a:rPr lang="en-US" dirty="0"/>
              <a:t> – Connaught Labs research team developed “Medium 199”, the first synthetic tissue culture medium, originally for nutritional studies of cancer cells </a:t>
            </a:r>
          </a:p>
          <a:p>
            <a:pPr marL="285750" indent="-285750">
              <a:buFont typeface="Arial"/>
              <a:buChar char="•"/>
            </a:pPr>
            <a:endParaRPr lang="en-US" dirty="0"/>
          </a:p>
          <a:p>
            <a:pPr marL="285750" indent="-285750">
              <a:buFont typeface="Arial"/>
              <a:buChar char="•"/>
            </a:pPr>
            <a:r>
              <a:rPr lang="en-US" b="1" dirty="0"/>
              <a:t>1951</a:t>
            </a:r>
            <a:r>
              <a:rPr lang="en-US" dirty="0"/>
              <a:t> – Rhodes’ polio research team at Connaught discovered that “Medium 199” could be used to cultivate poliovirus in monkey kidney cells</a:t>
            </a:r>
          </a:p>
        </p:txBody>
      </p:sp>
      <p:pic>
        <p:nvPicPr>
          <p:cNvPr id="7" name="Picture 6" descr="A close up of a newspaper&#10;&#10;Description automatically generated">
            <a:extLst>
              <a:ext uri="{FF2B5EF4-FFF2-40B4-BE49-F238E27FC236}">
                <a16:creationId xmlns:a16="http://schemas.microsoft.com/office/drawing/2014/main" id="{9B734009-6E74-A74F-B646-B903AD179546}"/>
              </a:ext>
            </a:extLst>
          </p:cNvPr>
          <p:cNvPicPr>
            <a:picLocks noChangeAspect="1"/>
          </p:cNvPicPr>
          <p:nvPr/>
        </p:nvPicPr>
        <p:blipFill>
          <a:blip r:embed="rId3"/>
          <a:stretch>
            <a:fillRect/>
          </a:stretch>
        </p:blipFill>
        <p:spPr>
          <a:xfrm>
            <a:off x="6726782" y="152118"/>
            <a:ext cx="2060190" cy="5278244"/>
          </a:xfrm>
          <a:prstGeom prst="rect">
            <a:avLst/>
          </a:prstGeom>
          <a:ln>
            <a:solidFill>
              <a:schemeClr val="accent1"/>
            </a:solidFill>
          </a:ln>
        </p:spPr>
      </p:pic>
      <p:sp>
        <p:nvSpPr>
          <p:cNvPr id="5" name="TextBox 4">
            <a:extLst>
              <a:ext uri="{FF2B5EF4-FFF2-40B4-BE49-F238E27FC236}">
                <a16:creationId xmlns:a16="http://schemas.microsoft.com/office/drawing/2014/main" id="{4D38C1A2-D64D-CE48-88A1-58F58943F344}"/>
              </a:ext>
            </a:extLst>
          </p:cNvPr>
          <p:cNvSpPr txBox="1"/>
          <p:nvPr/>
        </p:nvSpPr>
        <p:spPr>
          <a:xfrm>
            <a:off x="6849755" y="5400829"/>
            <a:ext cx="1814244" cy="246221"/>
          </a:xfrm>
          <a:prstGeom prst="rect">
            <a:avLst/>
          </a:prstGeom>
          <a:solidFill>
            <a:schemeClr val="bg1"/>
          </a:solidFill>
          <a:ln>
            <a:solidFill>
              <a:srgbClr val="4F81BD"/>
            </a:solidFill>
          </a:ln>
        </p:spPr>
        <p:txBody>
          <a:bodyPr wrap="square" rtlCol="0">
            <a:spAutoFit/>
          </a:bodyPr>
          <a:lstStyle/>
          <a:p>
            <a:r>
              <a:rPr lang="en-US" sz="1000" i="1" dirty="0"/>
              <a:t>Globe &amp; Mail</a:t>
            </a:r>
            <a:r>
              <a:rPr lang="en-US" sz="1000" dirty="0"/>
              <a:t>, Sept. 25, 1951</a:t>
            </a:r>
            <a:endParaRPr lang="en-US" sz="1000" i="1" dirty="0"/>
          </a:p>
        </p:txBody>
      </p:sp>
    </p:spTree>
    <p:extLst>
      <p:ext uri="{BB962C8B-B14F-4D97-AF65-F5344CB8AC3E}">
        <p14:creationId xmlns:p14="http://schemas.microsoft.com/office/powerpoint/2010/main" val="186785001"/>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map&#10;&#10;Description automatically generated">
            <a:extLst>
              <a:ext uri="{FF2B5EF4-FFF2-40B4-BE49-F238E27FC236}">
                <a16:creationId xmlns:a16="http://schemas.microsoft.com/office/drawing/2014/main" id="{9E2098D8-C78B-B245-B102-254A1AA234D7}"/>
              </a:ext>
            </a:extLst>
          </p:cNvPr>
          <p:cNvPicPr>
            <a:picLocks noChangeAspect="1"/>
          </p:cNvPicPr>
          <p:nvPr/>
        </p:nvPicPr>
        <p:blipFill>
          <a:blip r:embed="rId2"/>
          <a:stretch>
            <a:fillRect/>
          </a:stretch>
        </p:blipFill>
        <p:spPr>
          <a:xfrm>
            <a:off x="0" y="0"/>
            <a:ext cx="9149394" cy="5715000"/>
          </a:xfrm>
          <a:prstGeom prst="rect">
            <a:avLst/>
          </a:prstGeom>
        </p:spPr>
      </p:pic>
      <p:sp>
        <p:nvSpPr>
          <p:cNvPr id="4" name="TextBox 3">
            <a:extLst>
              <a:ext uri="{FF2B5EF4-FFF2-40B4-BE49-F238E27FC236}">
                <a16:creationId xmlns:a16="http://schemas.microsoft.com/office/drawing/2014/main" id="{AD7FF667-97AB-E747-BF18-2229A77B46A4}"/>
              </a:ext>
            </a:extLst>
          </p:cNvPr>
          <p:cNvSpPr txBox="1"/>
          <p:nvPr/>
        </p:nvSpPr>
        <p:spPr>
          <a:xfrm>
            <a:off x="3226543" y="4451044"/>
            <a:ext cx="5843848" cy="1200329"/>
          </a:xfrm>
          <a:prstGeom prst="rect">
            <a:avLst/>
          </a:prstGeom>
          <a:solidFill>
            <a:schemeClr val="bg1"/>
          </a:solidFill>
          <a:ln>
            <a:solidFill>
              <a:schemeClr val="accent1"/>
            </a:solidFill>
          </a:ln>
        </p:spPr>
        <p:txBody>
          <a:bodyPr wrap="square" rtlCol="0">
            <a:spAutoFit/>
          </a:bodyPr>
          <a:lstStyle/>
          <a:p>
            <a:pPr marL="285750" indent="-285750">
              <a:buFont typeface="Arial" panose="020B0604020202020204" pitchFamily="34" charset="0"/>
              <a:buChar char="•"/>
            </a:pPr>
            <a:r>
              <a:rPr lang="en-US" dirty="0"/>
              <a:t>After more than 6 months of a global pandemic, and with no end in sight, great hopes and resources are being invested in a variety of potential COVID-19 vaccine candidates</a:t>
            </a:r>
          </a:p>
        </p:txBody>
      </p:sp>
    </p:spTree>
    <p:extLst>
      <p:ext uri="{BB962C8B-B14F-4D97-AF65-F5344CB8AC3E}">
        <p14:creationId xmlns:p14="http://schemas.microsoft.com/office/powerpoint/2010/main" val="359262111"/>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text on a black background&#10;&#10;Description automatically generated">
            <a:extLst>
              <a:ext uri="{FF2B5EF4-FFF2-40B4-BE49-F238E27FC236}">
                <a16:creationId xmlns:a16="http://schemas.microsoft.com/office/drawing/2014/main" id="{DC933CB5-5010-2E4E-8819-E267F8B2BDB3}"/>
              </a:ext>
            </a:extLst>
          </p:cNvPr>
          <p:cNvPicPr>
            <a:picLocks noChangeAspect="1"/>
          </p:cNvPicPr>
          <p:nvPr/>
        </p:nvPicPr>
        <p:blipFill>
          <a:blip r:embed="rId2"/>
          <a:stretch>
            <a:fillRect/>
          </a:stretch>
        </p:blipFill>
        <p:spPr>
          <a:xfrm>
            <a:off x="0" y="0"/>
            <a:ext cx="9144000" cy="5715000"/>
          </a:xfrm>
          <a:prstGeom prst="rect">
            <a:avLst/>
          </a:prstGeom>
        </p:spPr>
      </p:pic>
      <p:sp>
        <p:nvSpPr>
          <p:cNvPr id="8" name="TextBox 7">
            <a:extLst>
              <a:ext uri="{FF2B5EF4-FFF2-40B4-BE49-F238E27FC236}">
                <a16:creationId xmlns:a16="http://schemas.microsoft.com/office/drawing/2014/main" id="{B2790135-4F1E-7D4D-A046-C0D788D75670}"/>
              </a:ext>
            </a:extLst>
          </p:cNvPr>
          <p:cNvSpPr txBox="1"/>
          <p:nvPr/>
        </p:nvSpPr>
        <p:spPr>
          <a:xfrm>
            <a:off x="201212" y="329407"/>
            <a:ext cx="4861442" cy="4801314"/>
          </a:xfrm>
          <a:prstGeom prst="rect">
            <a:avLst/>
          </a:prstGeom>
          <a:noFill/>
        </p:spPr>
        <p:txBody>
          <a:bodyPr wrap="square" rtlCol="0">
            <a:spAutoFit/>
          </a:bodyPr>
          <a:lstStyle/>
          <a:p>
            <a:pPr marL="285750" indent="-285750">
              <a:buFont typeface="Arial"/>
              <a:buChar char="•"/>
            </a:pPr>
            <a:r>
              <a:rPr lang="en-US" b="1" dirty="0"/>
              <a:t>1951 </a:t>
            </a:r>
            <a:r>
              <a:rPr lang="en-US" dirty="0"/>
              <a:t>– Jonas Salk showed a formaldehyde-inactivated poliovirus vaccine could prevent polio in monkeys; used a traditional animal serum-based medium that would be unsafe for a human vaccine</a:t>
            </a:r>
          </a:p>
          <a:p>
            <a:pPr marL="285750" indent="-285750">
              <a:buFont typeface="Arial"/>
              <a:buChar char="•"/>
            </a:pPr>
            <a:endParaRPr lang="en-US" dirty="0"/>
          </a:p>
          <a:p>
            <a:pPr marL="285750" indent="-285750">
              <a:buFont typeface="Arial"/>
              <a:buChar char="•"/>
            </a:pPr>
            <a:r>
              <a:rPr lang="en-US" b="1" dirty="0"/>
              <a:t>1952</a:t>
            </a:r>
            <a:r>
              <a:rPr lang="en-US" dirty="0"/>
              <a:t> – Salk learned of “Medium 199”, which enabled the first human use of polio vaccine; successful test, but only on lab scale</a:t>
            </a:r>
          </a:p>
          <a:p>
            <a:pPr marL="285750" indent="-285750">
              <a:buFont typeface="Arial"/>
              <a:buChar char="•"/>
            </a:pPr>
            <a:endParaRPr lang="en-US" dirty="0"/>
          </a:p>
          <a:p>
            <a:pPr marL="285750" indent="-285750">
              <a:buFont typeface="Arial"/>
              <a:buChar char="•"/>
            </a:pPr>
            <a:r>
              <a:rPr lang="en-US" b="1" dirty="0"/>
              <a:t>1952-53</a:t>
            </a:r>
            <a:r>
              <a:rPr lang="en-US" dirty="0"/>
              <a:t> – Connaught biochemist, Dr. Leone Farrell (right), developed “Toronto Method” for large scale poliovirus cultivation</a:t>
            </a:r>
          </a:p>
          <a:p>
            <a:pPr marL="285750" indent="-285750">
              <a:buFont typeface="Arial"/>
              <a:buChar char="•"/>
            </a:pPr>
            <a:endParaRPr lang="en-US" dirty="0"/>
          </a:p>
          <a:p>
            <a:pPr marL="285750" indent="-285750">
              <a:buFont typeface="Arial"/>
              <a:buChar char="•"/>
            </a:pPr>
            <a:r>
              <a:rPr lang="en-US" b="1" dirty="0"/>
              <a:t>July 1953</a:t>
            </a:r>
            <a:r>
              <a:rPr lang="en-US" dirty="0"/>
              <a:t> – Connaught began to prepare poliovirus fluids for an unprecedented vaccine field trial</a:t>
            </a:r>
          </a:p>
        </p:txBody>
      </p:sp>
      <p:pic>
        <p:nvPicPr>
          <p:cNvPr id="4" name="Picture 5" descr="Farrell-L-Acc0494A">
            <a:extLst>
              <a:ext uri="{FF2B5EF4-FFF2-40B4-BE49-F238E27FC236}">
                <a16:creationId xmlns:a16="http://schemas.microsoft.com/office/drawing/2014/main" id="{48CD0416-9C32-E046-9A25-C0897C3B23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3870" y="408878"/>
            <a:ext cx="3546877" cy="4831807"/>
          </a:xfrm>
          <a:prstGeom prst="rect">
            <a:avLst/>
          </a:prstGeom>
          <a:noFill/>
          <a:ln w="9525">
            <a:solidFill>
              <a:srgbClr val="3FA6CC"/>
            </a:solidFill>
            <a:miter lim="800000"/>
            <a:headEnd/>
            <a:tailEnd/>
          </a:ln>
          <a:extLst>
            <a:ext uri="{909E8E84-426E-40dd-AFC4-6F175D3DCCD1}">
              <a14:hiddenFill xmlns=""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549E261-AD78-1743-B1F0-6D195CF4BD3C}"/>
              </a:ext>
            </a:extLst>
          </p:cNvPr>
          <p:cNvSpPr txBox="1"/>
          <p:nvPr/>
        </p:nvSpPr>
        <p:spPr>
          <a:xfrm>
            <a:off x="6576958" y="329407"/>
            <a:ext cx="1804338" cy="246221"/>
          </a:xfrm>
          <a:prstGeom prst="rect">
            <a:avLst/>
          </a:prstGeom>
          <a:solidFill>
            <a:schemeClr val="bg1"/>
          </a:solidFill>
          <a:ln>
            <a:solidFill>
              <a:srgbClr val="4F81BD"/>
            </a:solidFill>
          </a:ln>
        </p:spPr>
        <p:txBody>
          <a:bodyPr wrap="square" rtlCol="0">
            <a:spAutoFit/>
          </a:bodyPr>
          <a:lstStyle/>
          <a:p>
            <a:r>
              <a:rPr lang="en-US" sz="1000" dirty="0" err="1"/>
              <a:t>Sanofi</a:t>
            </a:r>
            <a:r>
              <a:rPr lang="en-US" sz="1000" dirty="0"/>
              <a:t> Pasteur Canada Archives</a:t>
            </a:r>
          </a:p>
        </p:txBody>
      </p:sp>
    </p:spTree>
    <p:extLst>
      <p:ext uri="{BB962C8B-B14F-4D97-AF65-F5344CB8AC3E}">
        <p14:creationId xmlns:p14="http://schemas.microsoft.com/office/powerpoint/2010/main" val="2555293180"/>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text on a black background&#10;&#10;Description automatically generated">
            <a:extLst>
              <a:ext uri="{FF2B5EF4-FFF2-40B4-BE49-F238E27FC236}">
                <a16:creationId xmlns:a16="http://schemas.microsoft.com/office/drawing/2014/main" id="{DC933CB5-5010-2E4E-8819-E267F8B2BDB3}"/>
              </a:ext>
            </a:extLst>
          </p:cNvPr>
          <p:cNvPicPr>
            <a:picLocks noChangeAspect="1"/>
          </p:cNvPicPr>
          <p:nvPr/>
        </p:nvPicPr>
        <p:blipFill>
          <a:blip r:embed="rId2"/>
          <a:stretch>
            <a:fillRect/>
          </a:stretch>
        </p:blipFill>
        <p:spPr>
          <a:xfrm>
            <a:off x="0" y="0"/>
            <a:ext cx="9144000" cy="5715000"/>
          </a:xfrm>
          <a:prstGeom prst="rect">
            <a:avLst/>
          </a:prstGeom>
        </p:spPr>
      </p:pic>
      <p:sp>
        <p:nvSpPr>
          <p:cNvPr id="8" name="TextBox 7">
            <a:extLst>
              <a:ext uri="{FF2B5EF4-FFF2-40B4-BE49-F238E27FC236}">
                <a16:creationId xmlns:a16="http://schemas.microsoft.com/office/drawing/2014/main" id="{B2790135-4F1E-7D4D-A046-C0D788D75670}"/>
              </a:ext>
            </a:extLst>
          </p:cNvPr>
          <p:cNvSpPr txBox="1"/>
          <p:nvPr/>
        </p:nvSpPr>
        <p:spPr>
          <a:xfrm>
            <a:off x="201212" y="329407"/>
            <a:ext cx="4861442" cy="4801314"/>
          </a:xfrm>
          <a:prstGeom prst="rect">
            <a:avLst/>
          </a:prstGeom>
          <a:noFill/>
        </p:spPr>
        <p:txBody>
          <a:bodyPr wrap="square" rtlCol="0">
            <a:spAutoFit/>
          </a:bodyPr>
          <a:lstStyle/>
          <a:p>
            <a:pPr marL="285750" indent="-285750">
              <a:buFont typeface="Arial"/>
              <a:buChar char="•"/>
            </a:pPr>
            <a:r>
              <a:rPr lang="en-US" b="1" dirty="0"/>
              <a:t>1951 </a:t>
            </a:r>
            <a:r>
              <a:rPr lang="en-US" dirty="0"/>
              <a:t>– Jonas Salk showed a formaldehyde-inactivated poliovirus vaccine could prevent polio in monkeys; used a traditional animal serum-based medium that would be unsafe for a human vaccine</a:t>
            </a:r>
          </a:p>
          <a:p>
            <a:pPr marL="285750" indent="-285750">
              <a:buFont typeface="Arial"/>
              <a:buChar char="•"/>
            </a:pPr>
            <a:endParaRPr lang="en-US" dirty="0"/>
          </a:p>
          <a:p>
            <a:pPr marL="285750" indent="-285750">
              <a:buFont typeface="Arial"/>
              <a:buChar char="•"/>
            </a:pPr>
            <a:r>
              <a:rPr lang="en-US" b="1" dirty="0"/>
              <a:t>1952</a:t>
            </a:r>
            <a:r>
              <a:rPr lang="en-US" dirty="0"/>
              <a:t> – Salk learned of “Medium 199”, which enabled the first human use of polio vaccine; successful test, but only on lab scale</a:t>
            </a:r>
          </a:p>
          <a:p>
            <a:pPr marL="285750" indent="-285750">
              <a:buFont typeface="Arial"/>
              <a:buChar char="•"/>
            </a:pPr>
            <a:endParaRPr lang="en-US" dirty="0"/>
          </a:p>
          <a:p>
            <a:pPr marL="285750" indent="-285750">
              <a:buFont typeface="Arial"/>
              <a:buChar char="•"/>
            </a:pPr>
            <a:r>
              <a:rPr lang="en-US" b="1" dirty="0"/>
              <a:t>1952-53</a:t>
            </a:r>
            <a:r>
              <a:rPr lang="en-US" dirty="0"/>
              <a:t> – Connaught biochemist, Dr. Leone Farrell (right), developed “Toronto Method” for large scale poliovirus cultivation</a:t>
            </a:r>
          </a:p>
          <a:p>
            <a:pPr marL="285750" indent="-285750">
              <a:buFont typeface="Arial"/>
              <a:buChar char="•"/>
            </a:pPr>
            <a:endParaRPr lang="en-US" dirty="0"/>
          </a:p>
          <a:p>
            <a:pPr marL="285750" indent="-285750">
              <a:buFont typeface="Arial"/>
              <a:buChar char="•"/>
            </a:pPr>
            <a:r>
              <a:rPr lang="en-US" b="1" dirty="0"/>
              <a:t>July 1953</a:t>
            </a:r>
            <a:r>
              <a:rPr lang="en-US" dirty="0"/>
              <a:t> – Connaught began to prepare poliovirus fluids for an unprecedented vaccine field trial</a:t>
            </a:r>
          </a:p>
        </p:txBody>
      </p:sp>
      <p:pic>
        <p:nvPicPr>
          <p:cNvPr id="4" name="Picture 5" descr="Farrell-L-Acc0494A">
            <a:extLst>
              <a:ext uri="{FF2B5EF4-FFF2-40B4-BE49-F238E27FC236}">
                <a16:creationId xmlns:a16="http://schemas.microsoft.com/office/drawing/2014/main" id="{48CD0416-9C32-E046-9A25-C0897C3B23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3870" y="408878"/>
            <a:ext cx="3546877" cy="4831807"/>
          </a:xfrm>
          <a:prstGeom prst="rect">
            <a:avLst/>
          </a:prstGeom>
          <a:noFill/>
          <a:ln w="9525">
            <a:solidFill>
              <a:srgbClr val="3FA6CC"/>
            </a:solidFill>
            <a:miter lim="800000"/>
            <a:headEnd/>
            <a:tailEnd/>
          </a:ln>
          <a:extLst>
            <a:ext uri="{909E8E84-426E-40dd-AFC4-6F175D3DCCD1}">
              <a14:hiddenFill xmlns=""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549E261-AD78-1743-B1F0-6D195CF4BD3C}"/>
              </a:ext>
            </a:extLst>
          </p:cNvPr>
          <p:cNvSpPr txBox="1"/>
          <p:nvPr/>
        </p:nvSpPr>
        <p:spPr>
          <a:xfrm>
            <a:off x="6576958" y="329407"/>
            <a:ext cx="1804338" cy="246221"/>
          </a:xfrm>
          <a:prstGeom prst="rect">
            <a:avLst/>
          </a:prstGeom>
          <a:solidFill>
            <a:schemeClr val="bg1"/>
          </a:solidFill>
          <a:ln>
            <a:solidFill>
              <a:srgbClr val="4F81BD"/>
            </a:solidFill>
          </a:ln>
        </p:spPr>
        <p:txBody>
          <a:bodyPr wrap="square" rtlCol="0">
            <a:spAutoFit/>
          </a:bodyPr>
          <a:lstStyle/>
          <a:p>
            <a:r>
              <a:rPr lang="en-US" sz="1000" dirty="0" err="1"/>
              <a:t>Sanofi</a:t>
            </a:r>
            <a:r>
              <a:rPr lang="en-US" sz="1000" dirty="0"/>
              <a:t> Pasteur Canada Archives</a:t>
            </a:r>
          </a:p>
        </p:txBody>
      </p:sp>
      <p:sp>
        <p:nvSpPr>
          <p:cNvPr id="7" name="TextBox 6">
            <a:extLst>
              <a:ext uri="{FF2B5EF4-FFF2-40B4-BE49-F238E27FC236}">
                <a16:creationId xmlns:a16="http://schemas.microsoft.com/office/drawing/2014/main" id="{1432DC74-D122-1B4C-9CDA-A684E910D138}"/>
              </a:ext>
            </a:extLst>
          </p:cNvPr>
          <p:cNvSpPr txBox="1"/>
          <p:nvPr/>
        </p:nvSpPr>
        <p:spPr>
          <a:xfrm>
            <a:off x="201212" y="5121456"/>
            <a:ext cx="5596828" cy="369332"/>
          </a:xfrm>
          <a:prstGeom prst="rect">
            <a:avLst/>
          </a:prstGeom>
          <a:solidFill>
            <a:schemeClr val="bg1"/>
          </a:solidFill>
          <a:ln w="28575">
            <a:solidFill>
              <a:srgbClr val="FF0000"/>
            </a:solidFill>
          </a:ln>
        </p:spPr>
        <p:txBody>
          <a:bodyPr wrap="square" rtlCol="0">
            <a:spAutoFit/>
          </a:bodyPr>
          <a:lstStyle/>
          <a:p>
            <a:pPr marL="285750" indent="-285750">
              <a:buFont typeface="Arial"/>
              <a:buChar char="•"/>
            </a:pPr>
            <a:r>
              <a:rPr lang="en-US" dirty="0"/>
              <a:t>Canada’s worst polio epidemic year was just starting… </a:t>
            </a:r>
          </a:p>
        </p:txBody>
      </p:sp>
    </p:spTree>
    <p:extLst>
      <p:ext uri="{BB962C8B-B14F-4D97-AF65-F5344CB8AC3E}">
        <p14:creationId xmlns:p14="http://schemas.microsoft.com/office/powerpoint/2010/main" val="930676821"/>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close up of text on a black background&#10;&#10;Description automatically generated">
            <a:extLst>
              <a:ext uri="{FF2B5EF4-FFF2-40B4-BE49-F238E27FC236}">
                <a16:creationId xmlns:a16="http://schemas.microsoft.com/office/drawing/2014/main" id="{7E2B91BD-23A4-D248-8465-D7219E46C730}"/>
              </a:ext>
            </a:extLst>
          </p:cNvPr>
          <p:cNvPicPr>
            <a:picLocks noChangeAspect="1"/>
          </p:cNvPicPr>
          <p:nvPr/>
        </p:nvPicPr>
        <p:blipFill>
          <a:blip r:embed="rId2"/>
          <a:stretch>
            <a:fillRect/>
          </a:stretch>
        </p:blipFill>
        <p:spPr>
          <a:xfrm>
            <a:off x="0" y="0"/>
            <a:ext cx="9144000" cy="5714999"/>
          </a:xfrm>
          <a:prstGeom prst="rect">
            <a:avLst/>
          </a:prstGeom>
        </p:spPr>
      </p:pic>
      <p:sp>
        <p:nvSpPr>
          <p:cNvPr id="3" name="TextBox 2">
            <a:extLst>
              <a:ext uri="{FF2B5EF4-FFF2-40B4-BE49-F238E27FC236}">
                <a16:creationId xmlns:a16="http://schemas.microsoft.com/office/drawing/2014/main" id="{D98E8C67-0A88-AD42-8239-1EA8B52E4B0E}"/>
              </a:ext>
            </a:extLst>
          </p:cNvPr>
          <p:cNvSpPr txBox="1"/>
          <p:nvPr/>
        </p:nvSpPr>
        <p:spPr>
          <a:xfrm>
            <a:off x="230458" y="349404"/>
            <a:ext cx="4566829" cy="2585323"/>
          </a:xfrm>
          <a:prstGeom prst="rect">
            <a:avLst/>
          </a:prstGeom>
          <a:noFill/>
        </p:spPr>
        <p:txBody>
          <a:bodyPr wrap="square" rtlCol="0">
            <a:spAutoFit/>
          </a:bodyPr>
          <a:lstStyle/>
          <a:p>
            <a:pPr marL="285750" indent="-285750">
              <a:buFont typeface="Arial" panose="020B0604020202020204" pitchFamily="34" charset="0"/>
              <a:buChar char="•"/>
            </a:pPr>
            <a:r>
              <a:rPr lang="en-US" dirty="0"/>
              <a:t>From Manitoba west, especially, every province felt the full effects of epidemic polio at record or near record levels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Prior to COVID-19, polio in 1953 was Canada’s last epidemic national emergency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Manitoba faced the worst crisis in the country, if not in the history of this disease</a:t>
            </a:r>
          </a:p>
        </p:txBody>
      </p:sp>
      <p:sp>
        <p:nvSpPr>
          <p:cNvPr id="7" name="TextBox 6">
            <a:extLst>
              <a:ext uri="{FF2B5EF4-FFF2-40B4-BE49-F238E27FC236}">
                <a16:creationId xmlns:a16="http://schemas.microsoft.com/office/drawing/2014/main" id="{26FB3410-3739-1643-980D-AD095B42A7CA}"/>
              </a:ext>
            </a:extLst>
          </p:cNvPr>
          <p:cNvSpPr txBox="1"/>
          <p:nvPr/>
        </p:nvSpPr>
        <p:spPr>
          <a:xfrm>
            <a:off x="395222" y="3169438"/>
            <a:ext cx="3358323" cy="2308324"/>
          </a:xfrm>
          <a:prstGeom prst="rect">
            <a:avLst/>
          </a:prstGeom>
          <a:noFill/>
          <a:ln>
            <a:solidFill>
              <a:srgbClr val="4F81BD"/>
            </a:solidFill>
          </a:ln>
        </p:spPr>
        <p:txBody>
          <a:bodyPr wrap="square" rtlCol="0">
            <a:spAutoFit/>
          </a:bodyPr>
          <a:lstStyle/>
          <a:p>
            <a:r>
              <a:rPr lang="en-CA" b="1" dirty="0"/>
              <a:t>National polio numbers:</a:t>
            </a:r>
          </a:p>
          <a:p>
            <a:pPr marL="285750" indent="-285750">
              <a:buFont typeface="Arial"/>
              <a:buChar char="•"/>
            </a:pPr>
            <a:r>
              <a:rPr lang="en-CA" dirty="0"/>
              <a:t>9,000 cases (59.9 per 100,000)</a:t>
            </a:r>
          </a:p>
          <a:p>
            <a:pPr marL="285750" indent="-285750">
              <a:buFont typeface="Arial"/>
              <a:buChar char="•"/>
            </a:pPr>
            <a:r>
              <a:rPr lang="en-CA" dirty="0"/>
              <a:t>500 deaths</a:t>
            </a:r>
          </a:p>
          <a:p>
            <a:r>
              <a:rPr lang="en-CA" b="1" dirty="0"/>
              <a:t>Manitoba:</a:t>
            </a:r>
          </a:p>
          <a:p>
            <a:pPr marL="285750" indent="-285750">
              <a:buFont typeface="Arial"/>
              <a:buChar char="•"/>
            </a:pPr>
            <a:r>
              <a:rPr lang="en-CA" dirty="0"/>
              <a:t>2,317 cases (286.4/100,000)</a:t>
            </a:r>
          </a:p>
          <a:p>
            <a:pPr marL="285750" indent="-285750">
              <a:buFont typeface="Arial"/>
              <a:buChar char="•"/>
            </a:pPr>
            <a:r>
              <a:rPr lang="en-CA" dirty="0"/>
              <a:t>91 deaths</a:t>
            </a:r>
          </a:p>
          <a:p>
            <a:r>
              <a:rPr lang="en-US" b="1" dirty="0"/>
              <a:t>Winnipeg:</a:t>
            </a:r>
          </a:p>
          <a:p>
            <a:pPr marL="285750" indent="-285750">
              <a:buFont typeface="Arial"/>
              <a:buChar char="•"/>
            </a:pPr>
            <a:r>
              <a:rPr lang="en-US" dirty="0"/>
              <a:t>763 cases (318/100,000)</a:t>
            </a:r>
          </a:p>
        </p:txBody>
      </p:sp>
      <p:pic>
        <p:nvPicPr>
          <p:cNvPr id="9" name="Picture 8" descr="Winnipeg-rhc8.jpg">
            <a:extLst>
              <a:ext uri="{FF2B5EF4-FFF2-40B4-BE49-F238E27FC236}">
                <a16:creationId xmlns:a16="http://schemas.microsoft.com/office/drawing/2014/main" id="{BDAE4244-4BB6-FC4F-93B3-B2236EB685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8839" y="203642"/>
            <a:ext cx="3984703" cy="5275311"/>
          </a:xfrm>
          <a:prstGeom prst="rect">
            <a:avLst/>
          </a:prstGeom>
          <a:ln>
            <a:solidFill>
              <a:srgbClr val="4F81BD"/>
            </a:solidFill>
          </a:ln>
        </p:spPr>
      </p:pic>
      <p:pic>
        <p:nvPicPr>
          <p:cNvPr id="11" name="Picture 10" descr="WFP530905-Siege.jpg">
            <a:extLst>
              <a:ext uri="{FF2B5EF4-FFF2-40B4-BE49-F238E27FC236}">
                <a16:creationId xmlns:a16="http://schemas.microsoft.com/office/drawing/2014/main" id="{05A7CD86-5F88-D34A-81BC-49B3F28D6E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8141" y="145656"/>
            <a:ext cx="2577177" cy="2010198"/>
          </a:xfrm>
          <a:prstGeom prst="rect">
            <a:avLst/>
          </a:prstGeom>
          <a:ln>
            <a:solidFill>
              <a:srgbClr val="4F81BD"/>
            </a:solidFill>
          </a:ln>
        </p:spPr>
      </p:pic>
      <p:sp>
        <p:nvSpPr>
          <p:cNvPr id="12" name="TextBox 11">
            <a:extLst>
              <a:ext uri="{FF2B5EF4-FFF2-40B4-BE49-F238E27FC236}">
                <a16:creationId xmlns:a16="http://schemas.microsoft.com/office/drawing/2014/main" id="{2578010A-055A-424D-8FA5-68CE1F229304}"/>
              </a:ext>
            </a:extLst>
          </p:cNvPr>
          <p:cNvSpPr txBox="1"/>
          <p:nvPr/>
        </p:nvSpPr>
        <p:spPr>
          <a:xfrm>
            <a:off x="6637610" y="2155854"/>
            <a:ext cx="2275932" cy="246221"/>
          </a:xfrm>
          <a:prstGeom prst="rect">
            <a:avLst/>
          </a:prstGeom>
          <a:solidFill>
            <a:schemeClr val="bg1"/>
          </a:solidFill>
          <a:ln>
            <a:solidFill>
              <a:srgbClr val="4F81BD"/>
            </a:solidFill>
          </a:ln>
        </p:spPr>
        <p:txBody>
          <a:bodyPr wrap="square" rtlCol="0">
            <a:spAutoFit/>
          </a:bodyPr>
          <a:lstStyle/>
          <a:p>
            <a:r>
              <a:rPr lang="en-US" sz="1000" i="1" dirty="0"/>
              <a:t>Winnipeg Free Press</a:t>
            </a:r>
            <a:r>
              <a:rPr lang="en-US" sz="1000" dirty="0"/>
              <a:t>, Sept 5, 1953, p. 1</a:t>
            </a:r>
            <a:endParaRPr lang="en-US" sz="1000" i="1" dirty="0"/>
          </a:p>
        </p:txBody>
      </p:sp>
      <p:sp>
        <p:nvSpPr>
          <p:cNvPr id="13" name="TextBox 12">
            <a:extLst>
              <a:ext uri="{FF2B5EF4-FFF2-40B4-BE49-F238E27FC236}">
                <a16:creationId xmlns:a16="http://schemas.microsoft.com/office/drawing/2014/main" id="{8B376FA0-20A8-F742-B5AF-8BE193BFA631}"/>
              </a:ext>
            </a:extLst>
          </p:cNvPr>
          <p:cNvSpPr txBox="1"/>
          <p:nvPr/>
        </p:nvSpPr>
        <p:spPr>
          <a:xfrm>
            <a:off x="5640259" y="5355842"/>
            <a:ext cx="2442335" cy="246221"/>
          </a:xfrm>
          <a:prstGeom prst="rect">
            <a:avLst/>
          </a:prstGeom>
          <a:solidFill>
            <a:schemeClr val="bg1"/>
          </a:solidFill>
          <a:ln>
            <a:solidFill>
              <a:srgbClr val="4F81BD"/>
            </a:solidFill>
          </a:ln>
        </p:spPr>
        <p:txBody>
          <a:bodyPr wrap="square" rtlCol="0">
            <a:spAutoFit/>
          </a:bodyPr>
          <a:lstStyle/>
          <a:p>
            <a:r>
              <a:rPr lang="en-US" sz="1000" dirty="0"/>
              <a:t>Riverview Health Centre Archive, Winnipeg</a:t>
            </a:r>
          </a:p>
        </p:txBody>
      </p:sp>
    </p:spTree>
    <p:extLst>
      <p:ext uri="{BB962C8B-B14F-4D97-AF65-F5344CB8AC3E}">
        <p14:creationId xmlns:p14="http://schemas.microsoft.com/office/powerpoint/2010/main" val="3324613317"/>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close up of text on a black background&#10;&#10;Description automatically generated">
            <a:extLst>
              <a:ext uri="{FF2B5EF4-FFF2-40B4-BE49-F238E27FC236}">
                <a16:creationId xmlns:a16="http://schemas.microsoft.com/office/drawing/2014/main" id="{451FC1A3-E8EC-AD46-B986-70196374A227}"/>
              </a:ext>
            </a:extLst>
          </p:cNvPr>
          <p:cNvPicPr>
            <a:picLocks noChangeAspect="1"/>
          </p:cNvPicPr>
          <p:nvPr/>
        </p:nvPicPr>
        <p:blipFill>
          <a:blip r:embed="rId2"/>
          <a:stretch>
            <a:fillRect/>
          </a:stretch>
        </p:blipFill>
        <p:spPr>
          <a:xfrm>
            <a:off x="0" y="0"/>
            <a:ext cx="9144000" cy="5714999"/>
          </a:xfrm>
          <a:prstGeom prst="rect">
            <a:avLst/>
          </a:prstGeom>
        </p:spPr>
      </p:pic>
      <p:pic>
        <p:nvPicPr>
          <p:cNvPr id="9" name="Picture 8" descr="Winnipeg-rhc8.jpg">
            <a:extLst>
              <a:ext uri="{FF2B5EF4-FFF2-40B4-BE49-F238E27FC236}">
                <a16:creationId xmlns:a16="http://schemas.microsoft.com/office/drawing/2014/main" id="{BDAE4244-4BB6-FC4F-93B3-B2236EB685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8839" y="203642"/>
            <a:ext cx="3984703" cy="5275311"/>
          </a:xfrm>
          <a:prstGeom prst="rect">
            <a:avLst/>
          </a:prstGeom>
          <a:ln>
            <a:solidFill>
              <a:srgbClr val="4F81BD"/>
            </a:solidFill>
          </a:ln>
        </p:spPr>
      </p:pic>
      <p:sp>
        <p:nvSpPr>
          <p:cNvPr id="5" name="TextBox 4">
            <a:extLst>
              <a:ext uri="{FF2B5EF4-FFF2-40B4-BE49-F238E27FC236}">
                <a16:creationId xmlns:a16="http://schemas.microsoft.com/office/drawing/2014/main" id="{35FC3D71-4A51-284A-AF5C-6BD834CFFFD0}"/>
              </a:ext>
            </a:extLst>
          </p:cNvPr>
          <p:cNvSpPr txBox="1"/>
          <p:nvPr/>
        </p:nvSpPr>
        <p:spPr>
          <a:xfrm>
            <a:off x="248389" y="3491612"/>
            <a:ext cx="4323611" cy="1754326"/>
          </a:xfrm>
          <a:prstGeom prst="rect">
            <a:avLst/>
          </a:prstGeom>
          <a:noFill/>
          <a:ln>
            <a:solidFill>
              <a:schemeClr val="accent1"/>
            </a:solidFill>
          </a:ln>
        </p:spPr>
        <p:txBody>
          <a:bodyPr wrap="square" rtlCol="0">
            <a:spAutoFit/>
          </a:bodyPr>
          <a:lstStyle/>
          <a:p>
            <a:pPr marL="285750" indent="-285750">
              <a:buFont typeface="Arial" panose="020B0604020202020204" pitchFamily="34" charset="0"/>
              <a:buChar char="•"/>
            </a:pPr>
            <a:r>
              <a:rPr lang="en-US" dirty="0"/>
              <a:t>In many ways the challenges associated with securing sufficient supplies of ventilators to manage COVID-19 patients very closely echoes the 1953 polio epidemic crisis and the urgent demand for iron lungs</a:t>
            </a:r>
          </a:p>
        </p:txBody>
      </p:sp>
      <p:sp>
        <p:nvSpPr>
          <p:cNvPr id="6" name="TextBox 5">
            <a:extLst>
              <a:ext uri="{FF2B5EF4-FFF2-40B4-BE49-F238E27FC236}">
                <a16:creationId xmlns:a16="http://schemas.microsoft.com/office/drawing/2014/main" id="{7290B92C-2834-8A4D-9577-ABCE7E2E031F}"/>
              </a:ext>
            </a:extLst>
          </p:cNvPr>
          <p:cNvSpPr txBox="1"/>
          <p:nvPr/>
        </p:nvSpPr>
        <p:spPr>
          <a:xfrm>
            <a:off x="230458" y="349404"/>
            <a:ext cx="4566829" cy="2585323"/>
          </a:xfrm>
          <a:prstGeom prst="rect">
            <a:avLst/>
          </a:prstGeom>
          <a:noFill/>
        </p:spPr>
        <p:txBody>
          <a:bodyPr wrap="square" rtlCol="0">
            <a:spAutoFit/>
          </a:bodyPr>
          <a:lstStyle/>
          <a:p>
            <a:pPr marL="285750" indent="-285750">
              <a:buFont typeface="Arial" panose="020B0604020202020204" pitchFamily="34" charset="0"/>
              <a:buChar char="•"/>
            </a:pPr>
            <a:r>
              <a:rPr lang="en-US" dirty="0"/>
              <a:t>From Manitoba west, especially, every province felt the full effects of epidemic polio at record or near record levels;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Prior to COVID-19, polio in 1953 was Canada’s last epidemic national emergency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Manitoba faced the worst crisis in the country, if not in the history of this disease</a:t>
            </a:r>
          </a:p>
        </p:txBody>
      </p:sp>
      <p:pic>
        <p:nvPicPr>
          <p:cNvPr id="8" name="Picture 7" descr="WFP530905-Siege.jpg">
            <a:extLst>
              <a:ext uri="{FF2B5EF4-FFF2-40B4-BE49-F238E27FC236}">
                <a16:creationId xmlns:a16="http://schemas.microsoft.com/office/drawing/2014/main" id="{6CBDBDD8-0234-964F-AECF-46908EAC5E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8141" y="145656"/>
            <a:ext cx="2577177" cy="2010198"/>
          </a:xfrm>
          <a:prstGeom prst="rect">
            <a:avLst/>
          </a:prstGeom>
          <a:ln>
            <a:solidFill>
              <a:srgbClr val="4F81BD"/>
            </a:solidFill>
          </a:ln>
        </p:spPr>
      </p:pic>
      <p:sp>
        <p:nvSpPr>
          <p:cNvPr id="10" name="TextBox 9">
            <a:extLst>
              <a:ext uri="{FF2B5EF4-FFF2-40B4-BE49-F238E27FC236}">
                <a16:creationId xmlns:a16="http://schemas.microsoft.com/office/drawing/2014/main" id="{06057007-C9CD-4F49-BAAB-029D791C6F74}"/>
              </a:ext>
            </a:extLst>
          </p:cNvPr>
          <p:cNvSpPr txBox="1"/>
          <p:nvPr/>
        </p:nvSpPr>
        <p:spPr>
          <a:xfrm>
            <a:off x="6637610" y="2155854"/>
            <a:ext cx="2275932" cy="246221"/>
          </a:xfrm>
          <a:prstGeom prst="rect">
            <a:avLst/>
          </a:prstGeom>
          <a:solidFill>
            <a:schemeClr val="bg1"/>
          </a:solidFill>
          <a:ln>
            <a:solidFill>
              <a:srgbClr val="4F81BD"/>
            </a:solidFill>
          </a:ln>
        </p:spPr>
        <p:txBody>
          <a:bodyPr wrap="square" rtlCol="0">
            <a:spAutoFit/>
          </a:bodyPr>
          <a:lstStyle/>
          <a:p>
            <a:r>
              <a:rPr lang="en-US" sz="1000" i="1" dirty="0"/>
              <a:t>Winnipeg Free Press</a:t>
            </a:r>
            <a:r>
              <a:rPr lang="en-US" sz="1000" dirty="0"/>
              <a:t>, Sept 5, 1953, p. 1</a:t>
            </a:r>
            <a:endParaRPr lang="en-US" sz="1000" i="1" dirty="0"/>
          </a:p>
        </p:txBody>
      </p:sp>
      <p:sp>
        <p:nvSpPr>
          <p:cNvPr id="11" name="TextBox 10">
            <a:extLst>
              <a:ext uri="{FF2B5EF4-FFF2-40B4-BE49-F238E27FC236}">
                <a16:creationId xmlns:a16="http://schemas.microsoft.com/office/drawing/2014/main" id="{A83AD08A-7CC2-294F-8161-2E10604E3763}"/>
              </a:ext>
            </a:extLst>
          </p:cNvPr>
          <p:cNvSpPr txBox="1"/>
          <p:nvPr/>
        </p:nvSpPr>
        <p:spPr>
          <a:xfrm>
            <a:off x="5640259" y="5355842"/>
            <a:ext cx="2442335" cy="246221"/>
          </a:xfrm>
          <a:prstGeom prst="rect">
            <a:avLst/>
          </a:prstGeom>
          <a:solidFill>
            <a:schemeClr val="bg1"/>
          </a:solidFill>
          <a:ln>
            <a:solidFill>
              <a:srgbClr val="4F81BD"/>
            </a:solidFill>
          </a:ln>
        </p:spPr>
        <p:txBody>
          <a:bodyPr wrap="square" rtlCol="0">
            <a:spAutoFit/>
          </a:bodyPr>
          <a:lstStyle/>
          <a:p>
            <a:r>
              <a:rPr lang="en-US" sz="1000" dirty="0"/>
              <a:t>Riverview Health Centre Archive, Winnipeg</a:t>
            </a:r>
          </a:p>
        </p:txBody>
      </p:sp>
    </p:spTree>
    <p:extLst>
      <p:ext uri="{BB962C8B-B14F-4D97-AF65-F5344CB8AC3E}">
        <p14:creationId xmlns:p14="http://schemas.microsoft.com/office/powerpoint/2010/main" val="515853161"/>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close up of text on a black background&#10;&#10;Description automatically generated">
            <a:extLst>
              <a:ext uri="{FF2B5EF4-FFF2-40B4-BE49-F238E27FC236}">
                <a16:creationId xmlns:a16="http://schemas.microsoft.com/office/drawing/2014/main" id="{E83FEA29-8BB8-B54C-B0EA-ABBB7DC580FA}"/>
              </a:ext>
            </a:extLst>
          </p:cNvPr>
          <p:cNvPicPr>
            <a:picLocks noChangeAspect="1"/>
          </p:cNvPicPr>
          <p:nvPr/>
        </p:nvPicPr>
        <p:blipFill>
          <a:blip r:embed="rId2"/>
          <a:stretch>
            <a:fillRect/>
          </a:stretch>
        </p:blipFill>
        <p:spPr>
          <a:xfrm>
            <a:off x="0" y="0"/>
            <a:ext cx="9144000" cy="5715000"/>
          </a:xfrm>
          <a:prstGeom prst="rect">
            <a:avLst/>
          </a:prstGeom>
        </p:spPr>
      </p:pic>
      <p:sp>
        <p:nvSpPr>
          <p:cNvPr id="3" name="TextBox 2">
            <a:extLst>
              <a:ext uri="{FF2B5EF4-FFF2-40B4-BE49-F238E27FC236}">
                <a16:creationId xmlns:a16="http://schemas.microsoft.com/office/drawing/2014/main" id="{D98E8C67-0A88-AD42-8239-1EA8B52E4B0E}"/>
              </a:ext>
            </a:extLst>
          </p:cNvPr>
          <p:cNvSpPr txBox="1"/>
          <p:nvPr/>
        </p:nvSpPr>
        <p:spPr>
          <a:xfrm>
            <a:off x="230458" y="349405"/>
            <a:ext cx="4616605" cy="3139321"/>
          </a:xfrm>
          <a:prstGeom prst="rect">
            <a:avLst/>
          </a:prstGeom>
          <a:noFill/>
        </p:spPr>
        <p:txBody>
          <a:bodyPr wrap="square" rtlCol="0">
            <a:spAutoFit/>
          </a:bodyPr>
          <a:lstStyle/>
          <a:p>
            <a:pPr marL="285750" indent="-285750">
              <a:buFont typeface="Arial" panose="020B0604020202020204" pitchFamily="34" charset="0"/>
              <a:buChar char="•"/>
            </a:pPr>
            <a:r>
              <a:rPr lang="en-CA" b="1" dirty="0">
                <a:solidFill>
                  <a:srgbClr val="000000"/>
                </a:solidFill>
                <a:cs typeface="Arial" charset="0"/>
              </a:rPr>
              <a:t>1953-54</a:t>
            </a:r>
            <a:r>
              <a:rPr lang="en-CA" dirty="0">
                <a:solidFill>
                  <a:srgbClr val="000000"/>
                </a:solidFill>
                <a:cs typeface="Arial" charset="0"/>
              </a:rPr>
              <a:t> - While the polio emergency worsened, Connaught undertook -- as Salk described it -- the “herculean task” of producing over 3,000 litres of poliovirus fluids for what would be the largest vaccine field trial ever attempted</a:t>
            </a:r>
          </a:p>
          <a:p>
            <a:pPr marL="285750" indent="-285750">
              <a:buFont typeface="Arial" panose="020B0604020202020204" pitchFamily="34" charset="0"/>
              <a:buChar char="•"/>
            </a:pPr>
            <a:endParaRPr lang="en-CA" dirty="0">
              <a:solidFill>
                <a:srgbClr val="000000"/>
              </a:solidFill>
              <a:cs typeface="Arial" charset="0"/>
            </a:endParaRPr>
          </a:p>
          <a:p>
            <a:pPr marL="285750" indent="-285750">
              <a:buFont typeface="Arial" panose="020B0604020202020204" pitchFamily="34" charset="0"/>
              <a:buChar char="•"/>
            </a:pPr>
            <a:r>
              <a:rPr lang="en-CA" dirty="0">
                <a:solidFill>
                  <a:srgbClr val="000000"/>
                </a:solidFill>
                <a:cs typeface="Arial" charset="0"/>
              </a:rPr>
              <a:t>The poliovirus fluids were shipped to two U.S. pharmaceutical firms for inactivation and processing into the finished vaccine</a:t>
            </a:r>
          </a:p>
          <a:p>
            <a:pPr marL="285750" indent="-285750">
              <a:buFont typeface="Arial" panose="020B0604020202020204" pitchFamily="34" charset="0"/>
              <a:buChar char="•"/>
            </a:pPr>
            <a:endParaRPr lang="en-US" dirty="0"/>
          </a:p>
        </p:txBody>
      </p:sp>
      <p:pic>
        <p:nvPicPr>
          <p:cNvPr id="6" name="Picture 5" descr="Acc0436.jpg">
            <a:extLst>
              <a:ext uri="{FF2B5EF4-FFF2-40B4-BE49-F238E27FC236}">
                <a16:creationId xmlns:a16="http://schemas.microsoft.com/office/drawing/2014/main" id="{0F1CEE8B-396D-7242-8280-09D30A5DAA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3931" y="145657"/>
            <a:ext cx="4082521" cy="5218823"/>
          </a:xfrm>
          <a:prstGeom prst="rect">
            <a:avLst/>
          </a:prstGeom>
          <a:ln>
            <a:solidFill>
              <a:srgbClr val="4F81BD"/>
            </a:solidFill>
          </a:ln>
        </p:spPr>
      </p:pic>
      <p:sp>
        <p:nvSpPr>
          <p:cNvPr id="14" name="TextBox 13">
            <a:extLst>
              <a:ext uri="{FF2B5EF4-FFF2-40B4-BE49-F238E27FC236}">
                <a16:creationId xmlns:a16="http://schemas.microsoft.com/office/drawing/2014/main" id="{D25B0815-3D0A-DE45-87B7-F7BA78BCD35D}"/>
              </a:ext>
            </a:extLst>
          </p:cNvPr>
          <p:cNvSpPr txBox="1"/>
          <p:nvPr/>
        </p:nvSpPr>
        <p:spPr>
          <a:xfrm>
            <a:off x="5960732" y="5241369"/>
            <a:ext cx="1804338" cy="246221"/>
          </a:xfrm>
          <a:prstGeom prst="rect">
            <a:avLst/>
          </a:prstGeom>
          <a:solidFill>
            <a:schemeClr val="bg1"/>
          </a:solidFill>
          <a:ln>
            <a:solidFill>
              <a:srgbClr val="4F81BD"/>
            </a:solidFill>
          </a:ln>
        </p:spPr>
        <p:txBody>
          <a:bodyPr wrap="square" rtlCol="0">
            <a:spAutoFit/>
          </a:bodyPr>
          <a:lstStyle/>
          <a:p>
            <a:r>
              <a:rPr lang="en-US" sz="1000" dirty="0" err="1"/>
              <a:t>Sanofi</a:t>
            </a:r>
            <a:r>
              <a:rPr lang="en-US" sz="1000" dirty="0"/>
              <a:t> Pasteur Canada Archives</a:t>
            </a:r>
          </a:p>
        </p:txBody>
      </p:sp>
      <p:pic>
        <p:nvPicPr>
          <p:cNvPr id="20" name="Picture 19" descr="GlobeMail-1954-04-05-p21-AllVirusUSPolioInocMadeConnaught--clip-crop.jpg">
            <a:extLst>
              <a:ext uri="{FF2B5EF4-FFF2-40B4-BE49-F238E27FC236}">
                <a16:creationId xmlns:a16="http://schemas.microsoft.com/office/drawing/2014/main" id="{6C0B4E3E-710F-674A-ACC7-94BC8E6CDC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826" y="3541007"/>
            <a:ext cx="4173811" cy="1920079"/>
          </a:xfrm>
          <a:prstGeom prst="rect">
            <a:avLst/>
          </a:prstGeom>
          <a:ln>
            <a:solidFill>
              <a:srgbClr val="4F81BD"/>
            </a:solidFill>
          </a:ln>
        </p:spPr>
      </p:pic>
      <p:sp>
        <p:nvSpPr>
          <p:cNvPr id="21" name="TextBox 20">
            <a:extLst>
              <a:ext uri="{FF2B5EF4-FFF2-40B4-BE49-F238E27FC236}">
                <a16:creationId xmlns:a16="http://schemas.microsoft.com/office/drawing/2014/main" id="{4DE8632D-8066-0045-B163-E04A705A5A51}"/>
              </a:ext>
            </a:extLst>
          </p:cNvPr>
          <p:cNvSpPr txBox="1"/>
          <p:nvPr/>
        </p:nvSpPr>
        <p:spPr>
          <a:xfrm>
            <a:off x="1330990" y="5369686"/>
            <a:ext cx="1949764" cy="246221"/>
          </a:xfrm>
          <a:prstGeom prst="rect">
            <a:avLst/>
          </a:prstGeom>
          <a:solidFill>
            <a:schemeClr val="bg1"/>
          </a:solidFill>
          <a:ln>
            <a:solidFill>
              <a:srgbClr val="4F81BD"/>
            </a:solidFill>
          </a:ln>
        </p:spPr>
        <p:txBody>
          <a:bodyPr wrap="square" rtlCol="0">
            <a:spAutoFit/>
          </a:bodyPr>
          <a:lstStyle/>
          <a:p>
            <a:r>
              <a:rPr lang="en-US" sz="1000" i="1" dirty="0"/>
              <a:t>Globe &amp; Mail</a:t>
            </a:r>
            <a:r>
              <a:rPr lang="en-US" sz="1000" dirty="0"/>
              <a:t>, April 5, 1954, p. 21</a:t>
            </a:r>
            <a:endParaRPr lang="en-US" sz="1000" i="1" dirty="0"/>
          </a:p>
        </p:txBody>
      </p:sp>
    </p:spTree>
    <p:extLst>
      <p:ext uri="{BB962C8B-B14F-4D97-AF65-F5344CB8AC3E}">
        <p14:creationId xmlns:p14="http://schemas.microsoft.com/office/powerpoint/2010/main" val="3006573978"/>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 up of text on a black background&#10;&#10;Description automatically generated">
            <a:extLst>
              <a:ext uri="{FF2B5EF4-FFF2-40B4-BE49-F238E27FC236}">
                <a16:creationId xmlns:a16="http://schemas.microsoft.com/office/drawing/2014/main" id="{415E0D8C-3EB5-5E46-B70E-6EB6DC769CC0}"/>
              </a:ext>
            </a:extLst>
          </p:cNvPr>
          <p:cNvPicPr>
            <a:picLocks noChangeAspect="1"/>
          </p:cNvPicPr>
          <p:nvPr/>
        </p:nvPicPr>
        <p:blipFill>
          <a:blip r:embed="rId2"/>
          <a:stretch>
            <a:fillRect/>
          </a:stretch>
        </p:blipFill>
        <p:spPr>
          <a:xfrm>
            <a:off x="0" y="0"/>
            <a:ext cx="9144000" cy="5715000"/>
          </a:xfrm>
          <a:prstGeom prst="rect">
            <a:avLst/>
          </a:prstGeom>
        </p:spPr>
      </p:pic>
      <p:sp>
        <p:nvSpPr>
          <p:cNvPr id="3" name="TextBox 2">
            <a:extLst>
              <a:ext uri="{FF2B5EF4-FFF2-40B4-BE49-F238E27FC236}">
                <a16:creationId xmlns:a16="http://schemas.microsoft.com/office/drawing/2014/main" id="{D98E8C67-0A88-AD42-8239-1EA8B52E4B0E}"/>
              </a:ext>
            </a:extLst>
          </p:cNvPr>
          <p:cNvSpPr txBox="1"/>
          <p:nvPr/>
        </p:nvSpPr>
        <p:spPr>
          <a:xfrm>
            <a:off x="230458" y="349405"/>
            <a:ext cx="4616605" cy="2169825"/>
          </a:xfrm>
          <a:prstGeom prst="rect">
            <a:avLst/>
          </a:prstGeom>
          <a:noFill/>
        </p:spPr>
        <p:txBody>
          <a:bodyPr wrap="square" rtlCol="0">
            <a:spAutoFit/>
          </a:bodyPr>
          <a:lstStyle/>
          <a:p>
            <a:pPr marL="285750" indent="-285750">
              <a:spcBef>
                <a:spcPct val="50000"/>
              </a:spcBef>
              <a:buFont typeface="Arial" panose="020B0604020202020204" pitchFamily="34" charset="0"/>
              <a:buChar char="•"/>
              <a:defRPr/>
            </a:pPr>
            <a:r>
              <a:rPr lang="en-CA" b="1" dirty="0">
                <a:solidFill>
                  <a:srgbClr val="000000"/>
                </a:solidFill>
                <a:cs typeface="Arial" charset="0"/>
              </a:rPr>
              <a:t>April 24, 1954 </a:t>
            </a:r>
            <a:r>
              <a:rPr lang="en-CA" dirty="0">
                <a:solidFill>
                  <a:srgbClr val="000000"/>
                </a:solidFill>
                <a:cs typeface="Arial" charset="0"/>
              </a:rPr>
              <a:t>– Trial began with 1,800,000 “polio pioneer” children enrolled across 44 U.S. states; Alberta, Manitoba and Halifax later joined the trial</a:t>
            </a:r>
          </a:p>
          <a:p>
            <a:pPr marL="285750" indent="-285750">
              <a:spcBef>
                <a:spcPct val="50000"/>
              </a:spcBef>
              <a:buFont typeface="Arial" panose="020B0604020202020204" pitchFamily="34" charset="0"/>
              <a:buChar char="•"/>
              <a:defRPr/>
            </a:pPr>
            <a:r>
              <a:rPr lang="en-CA" dirty="0">
                <a:solidFill>
                  <a:srgbClr val="000000"/>
                </a:solidFill>
                <a:cs typeface="Arial" charset="0"/>
              </a:rPr>
              <a:t>For this triple-blind field trial, children received either the vaccine, a placebo of Medium 199, or were observed</a:t>
            </a:r>
            <a:endParaRPr lang="en-US" dirty="0">
              <a:solidFill>
                <a:srgbClr val="000000"/>
              </a:solidFill>
              <a:cs typeface="Arial" charset="0"/>
            </a:endParaRPr>
          </a:p>
        </p:txBody>
      </p:sp>
      <p:pic>
        <p:nvPicPr>
          <p:cNvPr id="5" name="Picture 4" descr="TIMECan19540329cov">
            <a:extLst>
              <a:ext uri="{FF2B5EF4-FFF2-40B4-BE49-F238E27FC236}">
                <a16:creationId xmlns:a16="http://schemas.microsoft.com/office/drawing/2014/main" id="{413CE929-7498-F643-BF26-3FBE397CD5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7185" y="126597"/>
            <a:ext cx="3936082" cy="5339263"/>
          </a:xfrm>
          <a:prstGeom prst="rect">
            <a:avLst/>
          </a:prstGeom>
          <a:noFill/>
          <a:ln w="9525">
            <a:solidFill>
              <a:srgbClr val="3FA6CC"/>
            </a:solidFill>
            <a:miter lim="800000"/>
            <a:headEnd/>
            <a:tailEnd/>
          </a:ln>
          <a:extLst>
            <a:ext uri="{909E8E84-426E-40dd-AFC4-6F175D3DCCD1}">
              <a14:hiddenFill xmlns="" xmlns:a14="http://schemas.microsoft.com/office/drawing/2010/main">
                <a:solidFill>
                  <a:srgbClr val="FFFFFF"/>
                </a:solidFill>
              </a14:hiddenFill>
            </a:ext>
          </a:extLst>
        </p:spPr>
      </p:pic>
      <p:pic>
        <p:nvPicPr>
          <p:cNvPr id="10" name="Picture 9" descr="Farrell-LN-CJPH-1955-07-v46n7-p265-PrepPolioVirusForProdVaccineFieldTrial-clip-crop.jpg">
            <a:extLst>
              <a:ext uri="{FF2B5EF4-FFF2-40B4-BE49-F238E27FC236}">
                <a16:creationId xmlns:a16="http://schemas.microsoft.com/office/drawing/2014/main" id="{65B2F0F7-E5C4-FB41-9EA9-DF3E5690BA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974" y="2587263"/>
            <a:ext cx="3684104" cy="2638294"/>
          </a:xfrm>
          <a:prstGeom prst="rect">
            <a:avLst/>
          </a:prstGeom>
          <a:ln>
            <a:solidFill>
              <a:srgbClr val="4F81BD"/>
            </a:solidFill>
          </a:ln>
        </p:spPr>
      </p:pic>
      <p:sp>
        <p:nvSpPr>
          <p:cNvPr id="11" name="TextBox 10">
            <a:extLst>
              <a:ext uri="{FF2B5EF4-FFF2-40B4-BE49-F238E27FC236}">
                <a16:creationId xmlns:a16="http://schemas.microsoft.com/office/drawing/2014/main" id="{870F459C-E27D-7644-98EC-F649C796C34D}"/>
              </a:ext>
            </a:extLst>
          </p:cNvPr>
          <p:cNvSpPr txBox="1"/>
          <p:nvPr/>
        </p:nvSpPr>
        <p:spPr>
          <a:xfrm>
            <a:off x="897670" y="5242484"/>
            <a:ext cx="2960182" cy="246221"/>
          </a:xfrm>
          <a:prstGeom prst="rect">
            <a:avLst/>
          </a:prstGeom>
          <a:solidFill>
            <a:schemeClr val="bg1"/>
          </a:solidFill>
          <a:ln>
            <a:solidFill>
              <a:srgbClr val="4F81BD"/>
            </a:solidFill>
          </a:ln>
        </p:spPr>
        <p:txBody>
          <a:bodyPr wrap="square" rtlCol="0">
            <a:spAutoFit/>
          </a:bodyPr>
          <a:lstStyle/>
          <a:p>
            <a:r>
              <a:rPr lang="en-US" sz="1000" i="1" dirty="0"/>
              <a:t>Canadian Journal of Public Health</a:t>
            </a:r>
            <a:r>
              <a:rPr lang="en-US" sz="1000" dirty="0"/>
              <a:t>, July 1955, p. 265</a:t>
            </a:r>
            <a:endParaRPr lang="en-US" sz="1000" i="1" dirty="0"/>
          </a:p>
        </p:txBody>
      </p:sp>
      <p:sp>
        <p:nvSpPr>
          <p:cNvPr id="7" name="TextBox 6">
            <a:extLst>
              <a:ext uri="{FF2B5EF4-FFF2-40B4-BE49-F238E27FC236}">
                <a16:creationId xmlns:a16="http://schemas.microsoft.com/office/drawing/2014/main" id="{12A1FA15-5F87-0C4F-8136-C238382CF410}"/>
              </a:ext>
            </a:extLst>
          </p:cNvPr>
          <p:cNvSpPr txBox="1"/>
          <p:nvPr/>
        </p:nvSpPr>
        <p:spPr>
          <a:xfrm>
            <a:off x="5661467" y="5350205"/>
            <a:ext cx="2767517" cy="276999"/>
          </a:xfrm>
          <a:prstGeom prst="rect">
            <a:avLst/>
          </a:prstGeom>
          <a:solidFill>
            <a:schemeClr val="bg1"/>
          </a:solidFill>
          <a:ln>
            <a:solidFill>
              <a:schemeClr val="accent1"/>
            </a:solidFill>
          </a:ln>
        </p:spPr>
        <p:txBody>
          <a:bodyPr wrap="square" rtlCol="0">
            <a:spAutoFit/>
          </a:bodyPr>
          <a:lstStyle/>
          <a:p>
            <a:r>
              <a:rPr lang="en-US" sz="1200" i="1" dirty="0"/>
              <a:t>Time (Canadian Edition)</a:t>
            </a:r>
            <a:r>
              <a:rPr lang="en-US" sz="1200" dirty="0"/>
              <a:t>, March 29, 1954 </a:t>
            </a:r>
            <a:endParaRPr lang="en-US" sz="1200" i="1" dirty="0"/>
          </a:p>
        </p:txBody>
      </p:sp>
    </p:spTree>
    <p:extLst>
      <p:ext uri="{BB962C8B-B14F-4D97-AF65-F5344CB8AC3E}">
        <p14:creationId xmlns:p14="http://schemas.microsoft.com/office/powerpoint/2010/main" val="3381362768"/>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cc0763A.jpg">
            <a:extLst>
              <a:ext uri="{FF2B5EF4-FFF2-40B4-BE49-F238E27FC236}">
                <a16:creationId xmlns:a16="http://schemas.microsoft.com/office/drawing/2014/main" id="{78CBB788-99BF-AC45-8567-308DADBC7E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050"/>
            <a:ext cx="9144000" cy="5691950"/>
          </a:xfrm>
          <a:prstGeom prst="rect">
            <a:avLst/>
          </a:prstGeom>
          <a:ln>
            <a:solidFill>
              <a:srgbClr val="4F81BD"/>
            </a:solidFill>
          </a:ln>
        </p:spPr>
      </p:pic>
      <p:sp>
        <p:nvSpPr>
          <p:cNvPr id="3" name="TextBox 2">
            <a:extLst>
              <a:ext uri="{FF2B5EF4-FFF2-40B4-BE49-F238E27FC236}">
                <a16:creationId xmlns:a16="http://schemas.microsoft.com/office/drawing/2014/main" id="{D98E8C67-0A88-AD42-8239-1EA8B52E4B0E}"/>
              </a:ext>
            </a:extLst>
          </p:cNvPr>
          <p:cNvSpPr txBox="1"/>
          <p:nvPr/>
        </p:nvSpPr>
        <p:spPr>
          <a:xfrm>
            <a:off x="192358" y="288445"/>
            <a:ext cx="5034962" cy="1477328"/>
          </a:xfrm>
          <a:prstGeom prst="rect">
            <a:avLst/>
          </a:prstGeom>
          <a:solidFill>
            <a:schemeClr val="bg1"/>
          </a:solidFill>
          <a:ln>
            <a:solidFill>
              <a:schemeClr val="accent1"/>
            </a:solidFill>
          </a:ln>
        </p:spPr>
        <p:txBody>
          <a:bodyPr wrap="square" rtlCol="0">
            <a:spAutoFit/>
          </a:bodyPr>
          <a:lstStyle/>
          <a:p>
            <a:pPr marL="285750" indent="-285750">
              <a:spcBef>
                <a:spcPct val="50000"/>
              </a:spcBef>
              <a:buFont typeface="Arial" panose="020B0604020202020204" pitchFamily="34" charset="0"/>
              <a:buChar char="•"/>
              <a:defRPr/>
            </a:pPr>
            <a:r>
              <a:rPr lang="en-CA" dirty="0"/>
              <a:t>Meanwhile, Connaught prepared the full vaccine while the federal and provincial governments planned an all-Canadian observed-controlled trial that would start in April 1955, regardless of the U.S. results</a:t>
            </a:r>
          </a:p>
        </p:txBody>
      </p:sp>
      <p:sp>
        <p:nvSpPr>
          <p:cNvPr id="9" name="TextBox 8">
            <a:extLst>
              <a:ext uri="{FF2B5EF4-FFF2-40B4-BE49-F238E27FC236}">
                <a16:creationId xmlns:a16="http://schemas.microsoft.com/office/drawing/2014/main" id="{43C8E76F-7632-7D4C-9FDB-66BB67BC60C3}"/>
              </a:ext>
            </a:extLst>
          </p:cNvPr>
          <p:cNvSpPr txBox="1"/>
          <p:nvPr/>
        </p:nvSpPr>
        <p:spPr>
          <a:xfrm>
            <a:off x="7166680" y="5468779"/>
            <a:ext cx="1804338" cy="246221"/>
          </a:xfrm>
          <a:prstGeom prst="rect">
            <a:avLst/>
          </a:prstGeom>
          <a:solidFill>
            <a:schemeClr val="bg1"/>
          </a:solidFill>
          <a:ln>
            <a:solidFill>
              <a:srgbClr val="4F81BD"/>
            </a:solidFill>
          </a:ln>
        </p:spPr>
        <p:txBody>
          <a:bodyPr wrap="square" rtlCol="0">
            <a:spAutoFit/>
          </a:bodyPr>
          <a:lstStyle/>
          <a:p>
            <a:r>
              <a:rPr lang="en-US" sz="1000" dirty="0" err="1"/>
              <a:t>Sanofi</a:t>
            </a:r>
            <a:r>
              <a:rPr lang="en-US" sz="1000" dirty="0"/>
              <a:t> Pasteur Canada Archives</a:t>
            </a:r>
          </a:p>
        </p:txBody>
      </p:sp>
    </p:spTree>
    <p:extLst>
      <p:ext uri="{BB962C8B-B14F-4D97-AF65-F5344CB8AC3E}">
        <p14:creationId xmlns:p14="http://schemas.microsoft.com/office/powerpoint/2010/main" val="3525235224"/>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ADA993BA-4851-DE4E-B65B-6FE3CC24C2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w="9525">
            <a:solidFill>
              <a:srgbClr val="3FA6CC"/>
            </a:solidFill>
            <a:miter lim="800000"/>
            <a:headEnd/>
            <a:tailEnd/>
          </a:ln>
          <a:extLst>
            <a:ext uri="{909E8E84-426E-40dd-AFC4-6F175D3DCCD1}">
              <a14:hiddenFill xmlns=""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98E8C67-0A88-AD42-8239-1EA8B52E4B0E}"/>
              </a:ext>
            </a:extLst>
          </p:cNvPr>
          <p:cNvSpPr txBox="1"/>
          <p:nvPr/>
        </p:nvSpPr>
        <p:spPr>
          <a:xfrm>
            <a:off x="2668858" y="99060"/>
            <a:ext cx="6391322" cy="944880"/>
          </a:xfrm>
          <a:prstGeom prst="rect">
            <a:avLst/>
          </a:prstGeom>
          <a:solidFill>
            <a:schemeClr val="bg1"/>
          </a:solidFill>
          <a:ln>
            <a:solidFill>
              <a:schemeClr val="accent1"/>
            </a:solidFill>
          </a:ln>
        </p:spPr>
        <p:txBody>
          <a:bodyPr wrap="square" rtlCol="0">
            <a:spAutoFit/>
          </a:bodyPr>
          <a:lstStyle/>
          <a:p>
            <a:pPr marL="285750" indent="-285750">
              <a:spcBef>
                <a:spcPct val="50000"/>
              </a:spcBef>
              <a:buFont typeface="Arial" panose="020B0604020202020204" pitchFamily="34" charset="0"/>
              <a:buChar char="•"/>
              <a:defRPr/>
            </a:pPr>
            <a:r>
              <a:rPr lang="en-US" b="1" dirty="0">
                <a:solidFill>
                  <a:srgbClr val="000000"/>
                </a:solidFill>
                <a:cs typeface="Arial" charset="0"/>
              </a:rPr>
              <a:t>April 12, 1955 </a:t>
            </a:r>
            <a:r>
              <a:rPr lang="en-US" dirty="0">
                <a:solidFill>
                  <a:srgbClr val="000000"/>
                </a:solidFill>
                <a:cs typeface="Arial" charset="0"/>
              </a:rPr>
              <a:t>– Unprecedented media attention to announcement of field trial results; vaccine proved to be 60-90% effective against the three antigenic types of poliovirus</a:t>
            </a:r>
          </a:p>
        </p:txBody>
      </p:sp>
      <p:sp>
        <p:nvSpPr>
          <p:cNvPr id="2" name="TextBox 1">
            <a:extLst>
              <a:ext uri="{FF2B5EF4-FFF2-40B4-BE49-F238E27FC236}">
                <a16:creationId xmlns:a16="http://schemas.microsoft.com/office/drawing/2014/main" id="{3FE23765-2486-7B48-A91A-BCE93AE8E3B0}"/>
              </a:ext>
            </a:extLst>
          </p:cNvPr>
          <p:cNvSpPr txBox="1"/>
          <p:nvPr/>
        </p:nvSpPr>
        <p:spPr>
          <a:xfrm>
            <a:off x="91441" y="2664237"/>
            <a:ext cx="3497580" cy="2169825"/>
          </a:xfrm>
          <a:prstGeom prst="rect">
            <a:avLst/>
          </a:prstGeom>
          <a:solidFill>
            <a:schemeClr val="bg1"/>
          </a:solidFill>
          <a:ln>
            <a:solidFill>
              <a:schemeClr val="accent1"/>
            </a:solidFill>
          </a:ln>
        </p:spPr>
        <p:txBody>
          <a:bodyPr wrap="square" rtlCol="0">
            <a:spAutoFit/>
          </a:bodyPr>
          <a:lstStyle/>
          <a:p>
            <a:pPr marL="285750" indent="-285750">
              <a:spcBef>
                <a:spcPct val="50000"/>
              </a:spcBef>
              <a:buFont typeface="Arial" panose="020B0604020202020204" pitchFamily="34" charset="0"/>
              <a:buChar char="•"/>
              <a:defRPr/>
            </a:pPr>
            <a:r>
              <a:rPr lang="en-US" dirty="0">
                <a:solidFill>
                  <a:srgbClr val="000000"/>
                </a:solidFill>
                <a:cs typeface="Arial" charset="0"/>
              </a:rPr>
              <a:t>Vaccine immediately licensed in U.S. and Canada</a:t>
            </a:r>
          </a:p>
          <a:p>
            <a:pPr marL="285750" indent="-285750">
              <a:spcBef>
                <a:spcPct val="50000"/>
              </a:spcBef>
              <a:buFont typeface="Arial" panose="020B0604020202020204" pitchFamily="34" charset="0"/>
              <a:buChar char="•"/>
              <a:defRPr/>
            </a:pPr>
            <a:r>
              <a:rPr lang="en-US" dirty="0">
                <a:solidFill>
                  <a:srgbClr val="000000"/>
                </a:solidFill>
                <a:cs typeface="Arial" charset="0"/>
              </a:rPr>
              <a:t>In Canada, Salk vaccine distributed through a special federal-provincial free program for children and subjected to further study of its effectiveness</a:t>
            </a:r>
          </a:p>
        </p:txBody>
      </p:sp>
      <p:pic>
        <p:nvPicPr>
          <p:cNvPr id="7" name="Picture 8" descr="Acc0988">
            <a:extLst>
              <a:ext uri="{FF2B5EF4-FFF2-40B4-BE49-F238E27FC236}">
                <a16:creationId xmlns:a16="http://schemas.microsoft.com/office/drawing/2014/main" id="{BFC664EB-179F-BE48-A5A4-502F3D201D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1443" y="3201509"/>
            <a:ext cx="3301116" cy="2414432"/>
          </a:xfrm>
          <a:prstGeom prst="rect">
            <a:avLst/>
          </a:prstGeom>
          <a:noFill/>
          <a:ln w="952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1D9C734-1B68-7B46-A30D-93E8BA7204F1}"/>
              </a:ext>
            </a:extLst>
          </p:cNvPr>
          <p:cNvSpPr txBox="1"/>
          <p:nvPr/>
        </p:nvSpPr>
        <p:spPr>
          <a:xfrm>
            <a:off x="0" y="0"/>
            <a:ext cx="1950817" cy="246221"/>
          </a:xfrm>
          <a:prstGeom prst="rect">
            <a:avLst/>
          </a:prstGeom>
          <a:solidFill>
            <a:schemeClr val="bg1"/>
          </a:solidFill>
          <a:ln>
            <a:solidFill>
              <a:srgbClr val="4F81BD"/>
            </a:solidFill>
          </a:ln>
        </p:spPr>
        <p:txBody>
          <a:bodyPr wrap="square" rtlCol="0">
            <a:spAutoFit/>
          </a:bodyPr>
          <a:lstStyle/>
          <a:p>
            <a:r>
              <a:rPr lang="en-US" sz="1000" dirty="0"/>
              <a:t>March of Dimes Canada Archives</a:t>
            </a:r>
          </a:p>
        </p:txBody>
      </p:sp>
      <p:sp>
        <p:nvSpPr>
          <p:cNvPr id="9" name="TextBox 8">
            <a:extLst>
              <a:ext uri="{FF2B5EF4-FFF2-40B4-BE49-F238E27FC236}">
                <a16:creationId xmlns:a16="http://schemas.microsoft.com/office/drawing/2014/main" id="{D543E90E-AACC-2540-8F6E-EFA744663D51}"/>
              </a:ext>
            </a:extLst>
          </p:cNvPr>
          <p:cNvSpPr txBox="1"/>
          <p:nvPr/>
        </p:nvSpPr>
        <p:spPr>
          <a:xfrm>
            <a:off x="6471286" y="5397642"/>
            <a:ext cx="1804338" cy="246221"/>
          </a:xfrm>
          <a:prstGeom prst="rect">
            <a:avLst/>
          </a:prstGeom>
          <a:solidFill>
            <a:schemeClr val="bg1"/>
          </a:solidFill>
          <a:ln>
            <a:solidFill>
              <a:srgbClr val="4F81BD"/>
            </a:solidFill>
          </a:ln>
        </p:spPr>
        <p:txBody>
          <a:bodyPr wrap="square" rtlCol="0">
            <a:spAutoFit/>
          </a:bodyPr>
          <a:lstStyle/>
          <a:p>
            <a:r>
              <a:rPr lang="en-US" sz="1000" dirty="0" err="1"/>
              <a:t>Sanofi</a:t>
            </a:r>
            <a:r>
              <a:rPr lang="en-US" sz="1000" dirty="0"/>
              <a:t> Pasteur Canada Archives</a:t>
            </a:r>
          </a:p>
        </p:txBody>
      </p:sp>
      <p:sp>
        <p:nvSpPr>
          <p:cNvPr id="5" name="TextBox 4">
            <a:extLst>
              <a:ext uri="{FF2B5EF4-FFF2-40B4-BE49-F238E27FC236}">
                <a16:creationId xmlns:a16="http://schemas.microsoft.com/office/drawing/2014/main" id="{F8EC8275-19CC-3E4D-9CBF-1C79F03E86ED}"/>
              </a:ext>
            </a:extLst>
          </p:cNvPr>
          <p:cNvSpPr txBox="1"/>
          <p:nvPr/>
        </p:nvSpPr>
        <p:spPr>
          <a:xfrm>
            <a:off x="91440" y="4905199"/>
            <a:ext cx="3685430" cy="738664"/>
          </a:xfrm>
          <a:prstGeom prst="rect">
            <a:avLst/>
          </a:prstGeom>
          <a:solidFill>
            <a:schemeClr val="bg1"/>
          </a:solidFill>
          <a:ln>
            <a:solidFill>
              <a:schemeClr val="accent1"/>
            </a:solidFill>
          </a:ln>
        </p:spPr>
        <p:txBody>
          <a:bodyPr wrap="square" rtlCol="0">
            <a:spAutoFit/>
          </a:bodyPr>
          <a:lstStyle/>
          <a:p>
            <a:r>
              <a:rPr lang="en-US" sz="1400" dirty="0"/>
              <a:t>For more on the Canadian polio vaccine story see my articles (#7 and #8) in this series: </a:t>
            </a:r>
            <a:r>
              <a:rPr lang="en-CA" sz="1400" dirty="0">
                <a:hlinkClick r:id="rId4"/>
              </a:rPr>
              <a:t>http://connaught.research.utoronto.ca/history/</a:t>
            </a:r>
            <a:endParaRPr lang="en-US" sz="1400" dirty="0"/>
          </a:p>
        </p:txBody>
      </p:sp>
    </p:spTree>
    <p:extLst>
      <p:ext uri="{BB962C8B-B14F-4D97-AF65-F5344CB8AC3E}">
        <p14:creationId xmlns:p14="http://schemas.microsoft.com/office/powerpoint/2010/main" val="3769105763"/>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MRL-Influenza-1957-Acc048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04" y="-6626"/>
            <a:ext cx="9174197" cy="5714999"/>
          </a:xfrm>
          <a:prstGeom prst="rect">
            <a:avLst/>
          </a:prstGeom>
        </p:spPr>
      </p:pic>
      <p:sp>
        <p:nvSpPr>
          <p:cNvPr id="4" name="TextBox 3">
            <a:extLst>
              <a:ext uri="{FF2B5EF4-FFF2-40B4-BE49-F238E27FC236}">
                <a16:creationId xmlns:a16="http://schemas.microsoft.com/office/drawing/2014/main" id="{02FD28CF-9CF4-1848-8439-7731EF070A15}"/>
              </a:ext>
            </a:extLst>
          </p:cNvPr>
          <p:cNvSpPr txBox="1"/>
          <p:nvPr/>
        </p:nvSpPr>
        <p:spPr>
          <a:xfrm>
            <a:off x="0" y="5451430"/>
            <a:ext cx="1665196" cy="230832"/>
          </a:xfrm>
          <a:prstGeom prst="rect">
            <a:avLst/>
          </a:prstGeom>
          <a:solidFill>
            <a:schemeClr val="bg1"/>
          </a:solidFill>
          <a:ln>
            <a:solidFill>
              <a:srgbClr val="4F81BD"/>
            </a:solidFill>
          </a:ln>
        </p:spPr>
        <p:txBody>
          <a:bodyPr wrap="square" rtlCol="0">
            <a:spAutoFit/>
          </a:bodyPr>
          <a:lstStyle/>
          <a:p>
            <a:r>
              <a:rPr lang="en-US" sz="900" dirty="0" err="1"/>
              <a:t>Sanofi</a:t>
            </a:r>
            <a:r>
              <a:rPr lang="en-US" sz="900" dirty="0"/>
              <a:t> Pasteur Canada Archives</a:t>
            </a:r>
          </a:p>
        </p:txBody>
      </p:sp>
    </p:spTree>
    <p:extLst>
      <p:ext uri="{BB962C8B-B14F-4D97-AF65-F5344CB8AC3E}">
        <p14:creationId xmlns:p14="http://schemas.microsoft.com/office/powerpoint/2010/main" val="3263214955"/>
      </p:ext>
    </p:extLst>
  </p:cSld>
  <p:clrMapOvr>
    <a:masterClrMapping/>
  </p:clrMapOvr>
  <mc:AlternateContent xmlns:mc="http://schemas.openxmlformats.org/markup-compatibility/2006" xmlns:p14="http://schemas.microsoft.com/office/powerpoint/2010/main">
    <mc:Choice Requires="p14">
      <p:transition spd="slow" p14:dur="3400" advClick="0" advTm="2000">
        <p14:reveal/>
      </p:transition>
    </mc:Choice>
    <mc:Fallback xmlns="">
      <p:transition xmlns:p14="http://schemas.microsoft.com/office/powerpoint/2010/main" spd="slow" advClick="0" advTm="200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MRL-Influenza-1957-Acc048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97" y="6480"/>
            <a:ext cx="9174197" cy="5714999"/>
          </a:xfrm>
          <a:prstGeom prst="rect">
            <a:avLst/>
          </a:prstGeom>
        </p:spPr>
      </p:pic>
      <p:sp>
        <p:nvSpPr>
          <p:cNvPr id="4" name="TextBox 3"/>
          <p:cNvSpPr txBox="1"/>
          <p:nvPr/>
        </p:nvSpPr>
        <p:spPr>
          <a:xfrm>
            <a:off x="149024" y="187910"/>
            <a:ext cx="6531197" cy="1015663"/>
          </a:xfrm>
          <a:prstGeom prst="rect">
            <a:avLst/>
          </a:prstGeom>
          <a:solidFill>
            <a:schemeClr val="bg1"/>
          </a:solidFill>
          <a:ln>
            <a:solidFill>
              <a:srgbClr val="4F81BD"/>
            </a:solidFill>
          </a:ln>
        </p:spPr>
        <p:txBody>
          <a:bodyPr wrap="square" rtlCol="0">
            <a:spAutoFit/>
          </a:bodyPr>
          <a:lstStyle/>
          <a:p>
            <a:pPr marL="342900" indent="-342900">
              <a:buFont typeface="Arial"/>
              <a:buChar char="•"/>
            </a:pPr>
            <a:r>
              <a:rPr lang="en-US" sz="2000" b="1" dirty="0"/>
              <a:t>1956-57 </a:t>
            </a:r>
            <a:r>
              <a:rPr lang="en-US" sz="2000" dirty="0"/>
              <a:t>- A new pandemic strain of influenza virus quickly spread from Asia, prompting the first pandemic since 1918 and high global demand for influenza vaccine</a:t>
            </a:r>
          </a:p>
        </p:txBody>
      </p:sp>
      <p:pic>
        <p:nvPicPr>
          <p:cNvPr id="3" name="Picture 2" descr="Influenza-1957-map-slide_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2435" y="1406057"/>
            <a:ext cx="5663072" cy="4247304"/>
          </a:xfrm>
          <a:prstGeom prst="rect">
            <a:avLst/>
          </a:prstGeom>
          <a:ln>
            <a:solidFill>
              <a:srgbClr val="4F81BD"/>
            </a:solidFill>
          </a:ln>
        </p:spPr>
      </p:pic>
      <p:sp>
        <p:nvSpPr>
          <p:cNvPr id="5" name="TextBox 4"/>
          <p:cNvSpPr txBox="1"/>
          <p:nvPr/>
        </p:nvSpPr>
        <p:spPr>
          <a:xfrm>
            <a:off x="0" y="5451430"/>
            <a:ext cx="1665196" cy="230832"/>
          </a:xfrm>
          <a:prstGeom prst="rect">
            <a:avLst/>
          </a:prstGeom>
          <a:solidFill>
            <a:schemeClr val="bg1"/>
          </a:solidFill>
          <a:ln>
            <a:solidFill>
              <a:srgbClr val="4F81BD"/>
            </a:solidFill>
          </a:ln>
        </p:spPr>
        <p:txBody>
          <a:bodyPr wrap="square" rtlCol="0">
            <a:spAutoFit/>
          </a:bodyPr>
          <a:lstStyle/>
          <a:p>
            <a:r>
              <a:rPr lang="en-US" sz="900" dirty="0" err="1"/>
              <a:t>Sanofi</a:t>
            </a:r>
            <a:r>
              <a:rPr lang="en-US" sz="900" dirty="0"/>
              <a:t> Pasteur Canada Archives</a:t>
            </a:r>
          </a:p>
        </p:txBody>
      </p:sp>
    </p:spTree>
    <p:extLst>
      <p:ext uri="{BB962C8B-B14F-4D97-AF65-F5344CB8AC3E}">
        <p14:creationId xmlns:p14="http://schemas.microsoft.com/office/powerpoint/2010/main" val="1879257663"/>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xmlns:p14="http://schemas.microsoft.com/office/powerpoint/2010/main" spd="med" advClick="0" advTm="10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map&#10;&#10;Description automatically generated">
            <a:extLst>
              <a:ext uri="{FF2B5EF4-FFF2-40B4-BE49-F238E27FC236}">
                <a16:creationId xmlns:a16="http://schemas.microsoft.com/office/drawing/2014/main" id="{39883AC0-A38C-4F48-A922-728E29ADD9DC}"/>
              </a:ext>
            </a:extLst>
          </p:cNvPr>
          <p:cNvPicPr>
            <a:picLocks noChangeAspect="1"/>
          </p:cNvPicPr>
          <p:nvPr/>
        </p:nvPicPr>
        <p:blipFill>
          <a:blip r:embed="rId2"/>
          <a:stretch>
            <a:fillRect/>
          </a:stretch>
        </p:blipFill>
        <p:spPr>
          <a:xfrm>
            <a:off x="0" y="3583"/>
            <a:ext cx="9143999" cy="5719688"/>
          </a:xfrm>
          <a:prstGeom prst="rect">
            <a:avLst/>
          </a:prstGeom>
        </p:spPr>
      </p:pic>
      <p:sp>
        <p:nvSpPr>
          <p:cNvPr id="4" name="TextBox 3">
            <a:extLst>
              <a:ext uri="{FF2B5EF4-FFF2-40B4-BE49-F238E27FC236}">
                <a16:creationId xmlns:a16="http://schemas.microsoft.com/office/drawing/2014/main" id="{AD7FF667-97AB-E747-BF18-2229A77B46A4}"/>
              </a:ext>
            </a:extLst>
          </p:cNvPr>
          <p:cNvSpPr txBox="1"/>
          <p:nvPr/>
        </p:nvSpPr>
        <p:spPr>
          <a:xfrm>
            <a:off x="6109252" y="2598197"/>
            <a:ext cx="2862470" cy="2585323"/>
          </a:xfrm>
          <a:prstGeom prst="rect">
            <a:avLst/>
          </a:prstGeom>
          <a:solidFill>
            <a:schemeClr val="bg1"/>
          </a:solidFill>
          <a:ln>
            <a:solidFill>
              <a:schemeClr val="accent1"/>
            </a:solidFill>
          </a:ln>
        </p:spPr>
        <p:txBody>
          <a:bodyPr wrap="square" rtlCol="0">
            <a:spAutoFit/>
          </a:bodyPr>
          <a:lstStyle/>
          <a:p>
            <a:pPr marL="285750" indent="-285750">
              <a:buFont typeface="Arial" panose="020B0604020202020204" pitchFamily="34" charset="0"/>
              <a:buChar char="•"/>
            </a:pPr>
            <a:r>
              <a:rPr lang="en-US" dirty="0"/>
              <a:t>From a Canadian historical perspective, the COVID-19 pandemic experience resonates closely with the 1918 influenza pandemic, but also with major polio epidemics of the early 1950s</a:t>
            </a:r>
          </a:p>
        </p:txBody>
      </p:sp>
    </p:spTree>
    <p:extLst>
      <p:ext uri="{BB962C8B-B14F-4D97-AF65-F5344CB8AC3E}">
        <p14:creationId xmlns:p14="http://schemas.microsoft.com/office/powerpoint/2010/main" val="4098562534"/>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MRL-Influenza-1957-Acc048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97" y="6480"/>
            <a:ext cx="9174197" cy="5714999"/>
          </a:xfrm>
          <a:prstGeom prst="rect">
            <a:avLst/>
          </a:prstGeom>
        </p:spPr>
      </p:pic>
      <p:sp>
        <p:nvSpPr>
          <p:cNvPr id="5" name="TextBox 4"/>
          <p:cNvSpPr txBox="1"/>
          <p:nvPr/>
        </p:nvSpPr>
        <p:spPr>
          <a:xfrm>
            <a:off x="62882" y="96167"/>
            <a:ext cx="7146301" cy="1323439"/>
          </a:xfrm>
          <a:prstGeom prst="rect">
            <a:avLst/>
          </a:prstGeom>
          <a:solidFill>
            <a:srgbClr val="FFFFFF"/>
          </a:solidFill>
          <a:ln>
            <a:solidFill>
              <a:srgbClr val="4F81BD"/>
            </a:solidFill>
          </a:ln>
        </p:spPr>
        <p:txBody>
          <a:bodyPr wrap="square" rtlCol="0">
            <a:spAutoFit/>
          </a:bodyPr>
          <a:lstStyle/>
          <a:p>
            <a:pPr marL="285750" indent="-285750">
              <a:buFont typeface="Arial"/>
              <a:buChar char="•"/>
            </a:pPr>
            <a:r>
              <a:rPr lang="en-US" sz="2000" dirty="0"/>
              <a:t>Improved influenza vaccine production methods enabled larger, but still limited, supplies in the face of sudden high public demand; the main limiting factor was sourcing the large numbers of eggs necessary to grow the virus </a:t>
            </a:r>
          </a:p>
        </p:txBody>
      </p:sp>
      <p:sp>
        <p:nvSpPr>
          <p:cNvPr id="4" name="TextBox 3"/>
          <p:cNvSpPr txBox="1"/>
          <p:nvPr/>
        </p:nvSpPr>
        <p:spPr>
          <a:xfrm>
            <a:off x="7444787" y="5458248"/>
            <a:ext cx="1665196" cy="230832"/>
          </a:xfrm>
          <a:prstGeom prst="rect">
            <a:avLst/>
          </a:prstGeom>
          <a:solidFill>
            <a:schemeClr val="bg1"/>
          </a:solidFill>
          <a:ln>
            <a:solidFill>
              <a:srgbClr val="4F81BD"/>
            </a:solidFill>
          </a:ln>
        </p:spPr>
        <p:txBody>
          <a:bodyPr wrap="square" rtlCol="0">
            <a:spAutoFit/>
          </a:bodyPr>
          <a:lstStyle/>
          <a:p>
            <a:r>
              <a:rPr lang="en-US" sz="900" dirty="0" err="1"/>
              <a:t>Sanofi</a:t>
            </a:r>
            <a:r>
              <a:rPr lang="en-US" sz="900" dirty="0"/>
              <a:t> Pasteur Canada Archives</a:t>
            </a:r>
          </a:p>
        </p:txBody>
      </p:sp>
    </p:spTree>
    <p:extLst>
      <p:ext uri="{BB962C8B-B14F-4D97-AF65-F5344CB8AC3E}">
        <p14:creationId xmlns:p14="http://schemas.microsoft.com/office/powerpoint/2010/main" val="4157098152"/>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xmlns:p14="http://schemas.microsoft.com/office/powerpoint/2010/main" spd="med" advClick="0" advTm="1000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MRL-Influenza-1957-Acc048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97" y="6480"/>
            <a:ext cx="9174197" cy="5714999"/>
          </a:xfrm>
          <a:prstGeom prst="rect">
            <a:avLst/>
          </a:prstGeom>
        </p:spPr>
      </p:pic>
      <p:sp>
        <p:nvSpPr>
          <p:cNvPr id="4" name="TextBox 3"/>
          <p:cNvSpPr txBox="1"/>
          <p:nvPr/>
        </p:nvSpPr>
        <p:spPr>
          <a:xfrm>
            <a:off x="51834" y="84234"/>
            <a:ext cx="6861645" cy="1323439"/>
          </a:xfrm>
          <a:prstGeom prst="rect">
            <a:avLst/>
          </a:prstGeom>
          <a:solidFill>
            <a:schemeClr val="bg1"/>
          </a:solidFill>
          <a:ln>
            <a:solidFill>
              <a:srgbClr val="4F81BD"/>
            </a:solidFill>
          </a:ln>
        </p:spPr>
        <p:txBody>
          <a:bodyPr wrap="square" rtlCol="0">
            <a:spAutoFit/>
          </a:bodyPr>
          <a:lstStyle/>
          <a:p>
            <a:pPr marL="342900" indent="-342900">
              <a:buFont typeface="Arial"/>
              <a:buChar char="•"/>
            </a:pPr>
            <a:r>
              <a:rPr lang="en-US" sz="2000" b="1" dirty="0"/>
              <a:t>Summer 1957</a:t>
            </a:r>
            <a:r>
              <a:rPr lang="en-US" sz="2000" dirty="0"/>
              <a:t> – Concerned about limited vaccine availability, the Canadian government called Connaught with an urgent request for 500,000 doses to be used on a priority basis to protect armed forces and health services personnel   </a:t>
            </a:r>
          </a:p>
        </p:txBody>
      </p:sp>
      <p:pic>
        <p:nvPicPr>
          <p:cNvPr id="3" name="Picture 2" descr="GlobeMail-1957-08-17-p1-OttawaSharingCostsFluVaccineProvince-cli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9341" y="103670"/>
            <a:ext cx="1504764" cy="5280871"/>
          </a:xfrm>
          <a:prstGeom prst="rect">
            <a:avLst/>
          </a:prstGeom>
          <a:ln>
            <a:solidFill>
              <a:srgbClr val="4F81BD"/>
            </a:solidFill>
          </a:ln>
        </p:spPr>
      </p:pic>
      <p:sp>
        <p:nvSpPr>
          <p:cNvPr id="8" name="TextBox 7"/>
          <p:cNvSpPr txBox="1"/>
          <p:nvPr/>
        </p:nvSpPr>
        <p:spPr>
          <a:xfrm>
            <a:off x="7062504" y="5380493"/>
            <a:ext cx="1665196" cy="230832"/>
          </a:xfrm>
          <a:prstGeom prst="rect">
            <a:avLst/>
          </a:prstGeom>
          <a:solidFill>
            <a:schemeClr val="bg1"/>
          </a:solidFill>
          <a:ln>
            <a:solidFill>
              <a:srgbClr val="4F81BD"/>
            </a:solidFill>
          </a:ln>
        </p:spPr>
        <p:txBody>
          <a:bodyPr wrap="square" rtlCol="0">
            <a:spAutoFit/>
          </a:bodyPr>
          <a:lstStyle/>
          <a:p>
            <a:r>
              <a:rPr lang="en-US" sz="900" i="1" dirty="0"/>
              <a:t>Toronto Star</a:t>
            </a:r>
            <a:r>
              <a:rPr lang="en-US" sz="900" dirty="0"/>
              <a:t>, Aug 17, 1957, p. 1</a:t>
            </a:r>
          </a:p>
        </p:txBody>
      </p:sp>
    </p:spTree>
    <p:extLst>
      <p:ext uri="{BB962C8B-B14F-4D97-AF65-F5344CB8AC3E}">
        <p14:creationId xmlns:p14="http://schemas.microsoft.com/office/powerpoint/2010/main" val="4143091403"/>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xmlns:p14="http://schemas.microsoft.com/office/powerpoint/2010/main" spd="med" advClick="0" advTm="1200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MRL-Influenza-1957-Acc048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97" y="6480"/>
            <a:ext cx="9174197" cy="5714999"/>
          </a:xfrm>
          <a:prstGeom prst="rect">
            <a:avLst/>
          </a:prstGeom>
        </p:spPr>
      </p:pic>
      <p:sp>
        <p:nvSpPr>
          <p:cNvPr id="4" name="TextBox 3"/>
          <p:cNvSpPr txBox="1"/>
          <p:nvPr/>
        </p:nvSpPr>
        <p:spPr>
          <a:xfrm>
            <a:off x="51834" y="84234"/>
            <a:ext cx="6861645" cy="1323439"/>
          </a:xfrm>
          <a:prstGeom prst="rect">
            <a:avLst/>
          </a:prstGeom>
          <a:solidFill>
            <a:schemeClr val="bg1"/>
          </a:solidFill>
          <a:ln>
            <a:solidFill>
              <a:srgbClr val="4F81BD"/>
            </a:solidFill>
          </a:ln>
        </p:spPr>
        <p:txBody>
          <a:bodyPr wrap="square" rtlCol="0">
            <a:spAutoFit/>
          </a:bodyPr>
          <a:lstStyle/>
          <a:p>
            <a:pPr marL="342900" indent="-342900">
              <a:buFont typeface="Arial"/>
              <a:buChar char="•"/>
            </a:pPr>
            <a:r>
              <a:rPr lang="en-US" sz="2000" b="1" dirty="0"/>
              <a:t>Summer 1957</a:t>
            </a:r>
            <a:r>
              <a:rPr lang="en-US" sz="2000" dirty="0"/>
              <a:t> – Concerned about limited vaccine availability, the Canadian government called Connaught with an urgent request for 500,000 doses to be used on a priority basis to protect armed forces and health services personnel   </a:t>
            </a:r>
          </a:p>
        </p:txBody>
      </p:sp>
      <p:pic>
        <p:nvPicPr>
          <p:cNvPr id="3" name="Picture 2" descr="GlobeMail-1957-08-17-p1-OttawaSharingCostsFluVaccineProvince-cli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9341" y="103670"/>
            <a:ext cx="1504764" cy="5280871"/>
          </a:xfrm>
          <a:prstGeom prst="rect">
            <a:avLst/>
          </a:prstGeom>
          <a:ln>
            <a:solidFill>
              <a:srgbClr val="4F81BD"/>
            </a:solidFill>
          </a:ln>
        </p:spPr>
      </p:pic>
      <p:sp>
        <p:nvSpPr>
          <p:cNvPr id="6" name="TextBox 5"/>
          <p:cNvSpPr txBox="1"/>
          <p:nvPr/>
        </p:nvSpPr>
        <p:spPr>
          <a:xfrm>
            <a:off x="181421" y="4544631"/>
            <a:ext cx="6064683" cy="1015663"/>
          </a:xfrm>
          <a:prstGeom prst="rect">
            <a:avLst/>
          </a:prstGeom>
          <a:solidFill>
            <a:srgbClr val="FFFFFF"/>
          </a:solidFill>
          <a:ln>
            <a:solidFill>
              <a:srgbClr val="4F81BD"/>
            </a:solidFill>
          </a:ln>
        </p:spPr>
        <p:txBody>
          <a:bodyPr wrap="square" rtlCol="0">
            <a:spAutoFit/>
          </a:bodyPr>
          <a:lstStyle/>
          <a:p>
            <a:pPr marL="342900" indent="-342900">
              <a:buFont typeface="Arial"/>
              <a:buChar char="•"/>
            </a:pPr>
            <a:r>
              <a:rPr lang="en-US" sz="2000" dirty="0"/>
              <a:t>The Institute of Microbiology at the University of Montreal was also asked to contribute to the urgent request for vaccine</a:t>
            </a:r>
          </a:p>
        </p:txBody>
      </p:sp>
      <p:sp>
        <p:nvSpPr>
          <p:cNvPr id="8" name="TextBox 7"/>
          <p:cNvSpPr txBox="1"/>
          <p:nvPr/>
        </p:nvSpPr>
        <p:spPr>
          <a:xfrm>
            <a:off x="7062504" y="5380493"/>
            <a:ext cx="1665196" cy="230832"/>
          </a:xfrm>
          <a:prstGeom prst="rect">
            <a:avLst/>
          </a:prstGeom>
          <a:solidFill>
            <a:schemeClr val="bg1"/>
          </a:solidFill>
          <a:ln>
            <a:solidFill>
              <a:srgbClr val="4F81BD"/>
            </a:solidFill>
          </a:ln>
        </p:spPr>
        <p:txBody>
          <a:bodyPr wrap="square" rtlCol="0">
            <a:spAutoFit/>
          </a:bodyPr>
          <a:lstStyle/>
          <a:p>
            <a:r>
              <a:rPr lang="en-US" sz="900" i="1" dirty="0"/>
              <a:t>Toronto Star</a:t>
            </a:r>
            <a:r>
              <a:rPr lang="en-US" sz="900" dirty="0"/>
              <a:t>, Aug 17, 1957, p. 1</a:t>
            </a:r>
          </a:p>
        </p:txBody>
      </p:sp>
    </p:spTree>
    <p:extLst>
      <p:ext uri="{BB962C8B-B14F-4D97-AF65-F5344CB8AC3E}">
        <p14:creationId xmlns:p14="http://schemas.microsoft.com/office/powerpoint/2010/main" val="3497703003"/>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xmlns:p14="http://schemas.microsoft.com/office/powerpoint/2010/main" spd="med" advClick="0" advTm="800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MRL-Influenza-1957-Acc0378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4" name="TextBox 3"/>
          <p:cNvSpPr txBox="1"/>
          <p:nvPr/>
        </p:nvSpPr>
        <p:spPr>
          <a:xfrm>
            <a:off x="7444787" y="5458248"/>
            <a:ext cx="1665196" cy="230832"/>
          </a:xfrm>
          <a:prstGeom prst="rect">
            <a:avLst/>
          </a:prstGeom>
          <a:solidFill>
            <a:schemeClr val="bg1"/>
          </a:solidFill>
          <a:ln>
            <a:solidFill>
              <a:srgbClr val="4F81BD"/>
            </a:solidFill>
          </a:ln>
        </p:spPr>
        <p:txBody>
          <a:bodyPr wrap="square" rtlCol="0">
            <a:spAutoFit/>
          </a:bodyPr>
          <a:lstStyle/>
          <a:p>
            <a:r>
              <a:rPr lang="en-US" sz="900" dirty="0" err="1"/>
              <a:t>Sanofi</a:t>
            </a:r>
            <a:r>
              <a:rPr lang="en-US" sz="900" dirty="0"/>
              <a:t> Pasteur Canada Archives</a:t>
            </a:r>
          </a:p>
        </p:txBody>
      </p:sp>
    </p:spTree>
    <p:extLst>
      <p:ext uri="{BB962C8B-B14F-4D97-AF65-F5344CB8AC3E}">
        <p14:creationId xmlns:p14="http://schemas.microsoft.com/office/powerpoint/2010/main" val="3416532105"/>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xmlns:p14="http://schemas.microsoft.com/office/powerpoint/2010/main" spd="med" advClick="0" advTm="200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MRL-Influenza-1957-Acc0378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extBox 1"/>
          <p:cNvSpPr txBox="1"/>
          <p:nvPr/>
        </p:nvSpPr>
        <p:spPr>
          <a:xfrm>
            <a:off x="129586" y="3848878"/>
            <a:ext cx="4393009" cy="1754327"/>
          </a:xfrm>
          <a:prstGeom prst="rect">
            <a:avLst/>
          </a:prstGeom>
          <a:solidFill>
            <a:srgbClr val="FFFFFF"/>
          </a:solidFill>
          <a:ln>
            <a:solidFill>
              <a:srgbClr val="4F81BD"/>
            </a:solidFill>
          </a:ln>
        </p:spPr>
        <p:txBody>
          <a:bodyPr wrap="square" rtlCol="0">
            <a:spAutoFit/>
          </a:bodyPr>
          <a:lstStyle/>
          <a:p>
            <a:r>
              <a:rPr lang="en-US" b="1" dirty="0"/>
              <a:t>July 1957 </a:t>
            </a:r>
            <a:r>
              <a:rPr lang="en-US" dirty="0"/>
              <a:t>– Connaught did not routinely produce influenza vaccine, but quickly assembled a team that normally prepared veterinary vaccines to cultivate the A/Asia/57 virus in large numbers of specially secured fertile hen’s eggs </a:t>
            </a:r>
          </a:p>
        </p:txBody>
      </p:sp>
      <p:sp>
        <p:nvSpPr>
          <p:cNvPr id="4" name="TextBox 3"/>
          <p:cNvSpPr txBox="1"/>
          <p:nvPr/>
        </p:nvSpPr>
        <p:spPr>
          <a:xfrm>
            <a:off x="7444787" y="5458248"/>
            <a:ext cx="1665196" cy="230832"/>
          </a:xfrm>
          <a:prstGeom prst="rect">
            <a:avLst/>
          </a:prstGeom>
          <a:solidFill>
            <a:schemeClr val="bg1"/>
          </a:solidFill>
          <a:ln>
            <a:solidFill>
              <a:srgbClr val="4F81BD"/>
            </a:solidFill>
          </a:ln>
        </p:spPr>
        <p:txBody>
          <a:bodyPr wrap="square" rtlCol="0">
            <a:spAutoFit/>
          </a:bodyPr>
          <a:lstStyle/>
          <a:p>
            <a:r>
              <a:rPr lang="en-US" sz="900" dirty="0" err="1"/>
              <a:t>Sanofi</a:t>
            </a:r>
            <a:r>
              <a:rPr lang="en-US" sz="900" dirty="0"/>
              <a:t> Pasteur Canada Archives</a:t>
            </a:r>
          </a:p>
        </p:txBody>
      </p:sp>
    </p:spTree>
    <p:extLst>
      <p:ext uri="{BB962C8B-B14F-4D97-AF65-F5344CB8AC3E}">
        <p14:creationId xmlns:p14="http://schemas.microsoft.com/office/powerpoint/2010/main" val="3349283547"/>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xmlns:p14="http://schemas.microsoft.com/office/powerpoint/2010/main" spd="med" advClick="0" advTm="700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MRL-Influenza-1957-Acc0378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extBox 1"/>
          <p:cNvSpPr txBox="1"/>
          <p:nvPr/>
        </p:nvSpPr>
        <p:spPr>
          <a:xfrm>
            <a:off x="96456" y="4650334"/>
            <a:ext cx="4393009" cy="923330"/>
          </a:xfrm>
          <a:prstGeom prst="rect">
            <a:avLst/>
          </a:prstGeom>
          <a:solidFill>
            <a:srgbClr val="FFFFFF"/>
          </a:solidFill>
          <a:ln>
            <a:solidFill>
              <a:srgbClr val="4F81BD"/>
            </a:solidFill>
          </a:ln>
        </p:spPr>
        <p:txBody>
          <a:bodyPr wrap="square" rtlCol="0">
            <a:spAutoFit/>
          </a:bodyPr>
          <a:lstStyle/>
          <a:p>
            <a:pPr marL="285750" indent="-285750">
              <a:buFont typeface="Arial"/>
              <a:buChar char="•"/>
            </a:pPr>
            <a:r>
              <a:rPr lang="en-US" dirty="0"/>
              <a:t>After producing some 10,000 doses per week, the first vaccine was delivered to the provinces by early October </a:t>
            </a:r>
          </a:p>
        </p:txBody>
      </p:sp>
      <p:pic>
        <p:nvPicPr>
          <p:cNvPr id="5" name="Picture 4" descr="CMRL-Infl-1957-Aneg57-114-a-c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5914" y="110448"/>
            <a:ext cx="3431004" cy="5317616"/>
          </a:xfrm>
          <a:prstGeom prst="rect">
            <a:avLst/>
          </a:prstGeom>
          <a:ln>
            <a:solidFill>
              <a:srgbClr val="4F81BD"/>
            </a:solidFill>
          </a:ln>
        </p:spPr>
      </p:pic>
      <p:sp>
        <p:nvSpPr>
          <p:cNvPr id="6" name="TextBox 5"/>
          <p:cNvSpPr txBox="1"/>
          <p:nvPr/>
        </p:nvSpPr>
        <p:spPr>
          <a:xfrm>
            <a:off x="7444787" y="5458248"/>
            <a:ext cx="1665196" cy="230832"/>
          </a:xfrm>
          <a:prstGeom prst="rect">
            <a:avLst/>
          </a:prstGeom>
          <a:solidFill>
            <a:schemeClr val="bg1"/>
          </a:solidFill>
          <a:ln>
            <a:solidFill>
              <a:srgbClr val="4F81BD"/>
            </a:solidFill>
          </a:ln>
        </p:spPr>
        <p:txBody>
          <a:bodyPr wrap="square" rtlCol="0">
            <a:spAutoFit/>
          </a:bodyPr>
          <a:lstStyle/>
          <a:p>
            <a:r>
              <a:rPr lang="en-US" sz="900" dirty="0" err="1"/>
              <a:t>Sanofi</a:t>
            </a:r>
            <a:r>
              <a:rPr lang="en-US" sz="900" dirty="0"/>
              <a:t> Pasteur Canada Archives</a:t>
            </a:r>
          </a:p>
        </p:txBody>
      </p:sp>
    </p:spTree>
    <p:extLst>
      <p:ext uri="{BB962C8B-B14F-4D97-AF65-F5344CB8AC3E}">
        <p14:creationId xmlns:p14="http://schemas.microsoft.com/office/powerpoint/2010/main" val="4255423431"/>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xmlns:p14="http://schemas.microsoft.com/office/powerpoint/2010/main" spd="med" advClick="0" advTm="700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esident_Ford_receives_a_swine_flu_inoculation_-_NARA_-_706471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34" y="0"/>
            <a:ext cx="9190822" cy="5715000"/>
          </a:xfrm>
          <a:prstGeom prst="rect">
            <a:avLst/>
          </a:prstGeom>
        </p:spPr>
      </p:pic>
      <p:sp>
        <p:nvSpPr>
          <p:cNvPr id="3" name="TextBox 2"/>
          <p:cNvSpPr txBox="1"/>
          <p:nvPr/>
        </p:nvSpPr>
        <p:spPr>
          <a:xfrm>
            <a:off x="-1" y="5431117"/>
            <a:ext cx="2876837" cy="230832"/>
          </a:xfrm>
          <a:prstGeom prst="rect">
            <a:avLst/>
          </a:prstGeom>
          <a:solidFill>
            <a:srgbClr val="FFFFFF"/>
          </a:solidFill>
          <a:ln>
            <a:solidFill>
              <a:srgbClr val="4F81BD"/>
            </a:solidFill>
          </a:ln>
        </p:spPr>
        <p:txBody>
          <a:bodyPr wrap="square" rtlCol="0">
            <a:spAutoFit/>
          </a:bodyPr>
          <a:lstStyle/>
          <a:p>
            <a:r>
              <a:rPr lang="en-US" sz="900" dirty="0">
                <a:hlinkClick r:id="rId3"/>
              </a:rPr>
              <a:t>https://www.fordlibrarymuseum.gov/avproj/swineflu.asp</a:t>
            </a:r>
            <a:r>
              <a:rPr lang="en-US" sz="900" dirty="0"/>
              <a:t> </a:t>
            </a:r>
          </a:p>
        </p:txBody>
      </p:sp>
    </p:spTree>
    <p:extLst>
      <p:ext uri="{BB962C8B-B14F-4D97-AF65-F5344CB8AC3E}">
        <p14:creationId xmlns:p14="http://schemas.microsoft.com/office/powerpoint/2010/main" val="2564953375"/>
      </p:ext>
    </p:extLst>
  </p:cSld>
  <p:clrMapOvr>
    <a:masterClrMapping/>
  </p:clrMapOvr>
  <mc:AlternateContent xmlns:mc="http://schemas.openxmlformats.org/markup-compatibility/2006" xmlns:p14="http://schemas.microsoft.com/office/powerpoint/2010/main">
    <mc:Choice Requires="p14">
      <p:transition spd="slow" p14:dur="3400" advClick="0" advTm="2000">
        <p14:reveal/>
      </p:transition>
    </mc:Choice>
    <mc:Fallback xmlns="">
      <p:transition xmlns:p14="http://schemas.microsoft.com/office/powerpoint/2010/main" spd="slow" advClick="0" advTm="2000">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esident_Ford_receives_a_swine_flu_inoculation_-_NARA_-_706471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34" y="0"/>
            <a:ext cx="9190822" cy="5715000"/>
          </a:xfrm>
          <a:prstGeom prst="rect">
            <a:avLst/>
          </a:prstGeom>
        </p:spPr>
      </p:pic>
      <p:sp>
        <p:nvSpPr>
          <p:cNvPr id="3" name="TextBox 2"/>
          <p:cNvSpPr txBox="1"/>
          <p:nvPr/>
        </p:nvSpPr>
        <p:spPr>
          <a:xfrm>
            <a:off x="103670" y="168470"/>
            <a:ext cx="5494500" cy="1323439"/>
          </a:xfrm>
          <a:prstGeom prst="rect">
            <a:avLst/>
          </a:prstGeom>
          <a:solidFill>
            <a:schemeClr val="bg1"/>
          </a:solidFill>
          <a:ln>
            <a:solidFill>
              <a:srgbClr val="4F81BD"/>
            </a:solidFill>
          </a:ln>
        </p:spPr>
        <p:txBody>
          <a:bodyPr wrap="square" rtlCol="0">
            <a:spAutoFit/>
          </a:bodyPr>
          <a:lstStyle/>
          <a:p>
            <a:r>
              <a:rPr lang="en-US" sz="2000" b="1" dirty="0"/>
              <a:t>Feb 1976 </a:t>
            </a:r>
            <a:r>
              <a:rPr lang="en-US" sz="2000" dirty="0"/>
              <a:t>- A new strain of Influenza A virus, popularly referred to as “swine flu,” caused an outbreak in among 273 of the 1,321 new army recruits at Fort Dix, New Jersey, with one death</a:t>
            </a:r>
          </a:p>
        </p:txBody>
      </p:sp>
      <p:sp>
        <p:nvSpPr>
          <p:cNvPr id="4" name="TextBox 3"/>
          <p:cNvSpPr txBox="1"/>
          <p:nvPr/>
        </p:nvSpPr>
        <p:spPr>
          <a:xfrm>
            <a:off x="-1" y="5431117"/>
            <a:ext cx="2876837" cy="230832"/>
          </a:xfrm>
          <a:prstGeom prst="rect">
            <a:avLst/>
          </a:prstGeom>
          <a:solidFill>
            <a:srgbClr val="FFFFFF"/>
          </a:solidFill>
          <a:ln>
            <a:solidFill>
              <a:srgbClr val="4F81BD"/>
            </a:solidFill>
          </a:ln>
        </p:spPr>
        <p:txBody>
          <a:bodyPr wrap="square" rtlCol="0">
            <a:spAutoFit/>
          </a:bodyPr>
          <a:lstStyle/>
          <a:p>
            <a:r>
              <a:rPr lang="en-US" sz="900" dirty="0">
                <a:hlinkClick r:id="rId3"/>
              </a:rPr>
              <a:t>https://www.fordlibrarymuseum.gov/avproj/swineflu.asp</a:t>
            </a:r>
            <a:r>
              <a:rPr lang="en-US" sz="900" dirty="0"/>
              <a:t> </a:t>
            </a:r>
          </a:p>
        </p:txBody>
      </p:sp>
    </p:spTree>
    <p:extLst>
      <p:ext uri="{BB962C8B-B14F-4D97-AF65-F5344CB8AC3E}">
        <p14:creationId xmlns:p14="http://schemas.microsoft.com/office/powerpoint/2010/main" val="36140113"/>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xmlns:p14="http://schemas.microsoft.com/office/powerpoint/2010/main" spd="med" advClick="0" advTm="7000">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esident_Ford_receives_a_swine_flu_inoculation_-_NARA_-_706471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34" y="0"/>
            <a:ext cx="9190822" cy="5715000"/>
          </a:xfrm>
          <a:prstGeom prst="rect">
            <a:avLst/>
          </a:prstGeom>
        </p:spPr>
      </p:pic>
      <p:sp>
        <p:nvSpPr>
          <p:cNvPr id="3" name="TextBox 2"/>
          <p:cNvSpPr txBox="1"/>
          <p:nvPr/>
        </p:nvSpPr>
        <p:spPr>
          <a:xfrm>
            <a:off x="103670" y="168470"/>
            <a:ext cx="5494500" cy="1323439"/>
          </a:xfrm>
          <a:prstGeom prst="rect">
            <a:avLst/>
          </a:prstGeom>
          <a:solidFill>
            <a:schemeClr val="bg1"/>
          </a:solidFill>
          <a:ln>
            <a:solidFill>
              <a:srgbClr val="4F81BD"/>
            </a:solidFill>
          </a:ln>
        </p:spPr>
        <p:txBody>
          <a:bodyPr wrap="square" rtlCol="0">
            <a:spAutoFit/>
          </a:bodyPr>
          <a:lstStyle/>
          <a:p>
            <a:r>
              <a:rPr lang="en-US" sz="2000" b="1" dirty="0"/>
              <a:t>Feb 1976 </a:t>
            </a:r>
            <a:r>
              <a:rPr lang="en-US" sz="2000" dirty="0"/>
              <a:t>- A new strain of Influenza A virus, popularly referred to as “swine flu,” caused an outbreak in among 273 of the 1,321 new army recruits at Fort Dix, New Jersey, with one death</a:t>
            </a:r>
          </a:p>
        </p:txBody>
      </p:sp>
      <p:pic>
        <p:nvPicPr>
          <p:cNvPr id="6" name="Picture 5" descr="ChicagoTribune-1976-02-20-p15-Fear1918KillerFluComeback.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0494" y="2253054"/>
            <a:ext cx="3230835" cy="3178063"/>
          </a:xfrm>
          <a:prstGeom prst="rect">
            <a:avLst/>
          </a:prstGeom>
          <a:ln>
            <a:solidFill>
              <a:srgbClr val="4F81BD"/>
            </a:solidFill>
          </a:ln>
        </p:spPr>
      </p:pic>
      <p:sp>
        <p:nvSpPr>
          <p:cNvPr id="4" name="TextBox 3"/>
          <p:cNvSpPr txBox="1"/>
          <p:nvPr/>
        </p:nvSpPr>
        <p:spPr>
          <a:xfrm>
            <a:off x="155504" y="3984943"/>
            <a:ext cx="5364025" cy="1323439"/>
          </a:xfrm>
          <a:prstGeom prst="rect">
            <a:avLst/>
          </a:prstGeom>
          <a:solidFill>
            <a:srgbClr val="FFFFFF"/>
          </a:solidFill>
          <a:ln>
            <a:solidFill>
              <a:srgbClr val="4F81BD"/>
            </a:solidFill>
          </a:ln>
        </p:spPr>
        <p:txBody>
          <a:bodyPr wrap="square" rtlCol="0">
            <a:spAutoFit/>
          </a:bodyPr>
          <a:lstStyle/>
          <a:p>
            <a:r>
              <a:rPr lang="en-US" sz="2000" dirty="0"/>
              <a:t>There were fears that the strain isolated from the fatal case was related to the one responsible for the 1918 pandemic, and that the young and middle-aged had little or no immunity</a:t>
            </a:r>
          </a:p>
        </p:txBody>
      </p:sp>
      <p:sp>
        <p:nvSpPr>
          <p:cNvPr id="7" name="TextBox 6"/>
          <p:cNvSpPr txBox="1"/>
          <p:nvPr/>
        </p:nvSpPr>
        <p:spPr>
          <a:xfrm>
            <a:off x="-1" y="5431117"/>
            <a:ext cx="2876837" cy="230832"/>
          </a:xfrm>
          <a:prstGeom prst="rect">
            <a:avLst/>
          </a:prstGeom>
          <a:solidFill>
            <a:srgbClr val="FFFFFF"/>
          </a:solidFill>
          <a:ln>
            <a:solidFill>
              <a:srgbClr val="4F81BD"/>
            </a:solidFill>
          </a:ln>
        </p:spPr>
        <p:txBody>
          <a:bodyPr wrap="square" rtlCol="0">
            <a:spAutoFit/>
          </a:bodyPr>
          <a:lstStyle/>
          <a:p>
            <a:r>
              <a:rPr lang="en-US" sz="900" dirty="0">
                <a:hlinkClick r:id="rId4"/>
              </a:rPr>
              <a:t>https://www.fordlibrarymuseum.gov/avproj/swineflu.asp</a:t>
            </a:r>
            <a:r>
              <a:rPr lang="en-US" sz="900" dirty="0"/>
              <a:t> </a:t>
            </a:r>
          </a:p>
        </p:txBody>
      </p:sp>
      <p:sp>
        <p:nvSpPr>
          <p:cNvPr id="8" name="TextBox 7"/>
          <p:cNvSpPr txBox="1"/>
          <p:nvPr/>
        </p:nvSpPr>
        <p:spPr>
          <a:xfrm>
            <a:off x="6459923" y="5431117"/>
            <a:ext cx="1898454" cy="230832"/>
          </a:xfrm>
          <a:prstGeom prst="rect">
            <a:avLst/>
          </a:prstGeom>
          <a:solidFill>
            <a:schemeClr val="bg1"/>
          </a:solidFill>
          <a:ln>
            <a:solidFill>
              <a:srgbClr val="4F81BD"/>
            </a:solidFill>
          </a:ln>
        </p:spPr>
        <p:txBody>
          <a:bodyPr wrap="square" rtlCol="0">
            <a:spAutoFit/>
          </a:bodyPr>
          <a:lstStyle/>
          <a:p>
            <a:r>
              <a:rPr lang="en-US" sz="900" i="1" dirty="0"/>
              <a:t>Chicago </a:t>
            </a:r>
            <a:r>
              <a:rPr lang="en-US" sz="900" i="1" dirty="0" err="1"/>
              <a:t>Tribune</a:t>
            </a:r>
            <a:r>
              <a:rPr lang="en-US" sz="900" dirty="0" err="1"/>
              <a:t>,Feb</a:t>
            </a:r>
            <a:r>
              <a:rPr lang="en-US" sz="900" dirty="0"/>
              <a:t> 20, 1976, p. 15</a:t>
            </a:r>
          </a:p>
        </p:txBody>
      </p:sp>
    </p:spTree>
    <p:extLst>
      <p:ext uri="{BB962C8B-B14F-4D97-AF65-F5344CB8AC3E}">
        <p14:creationId xmlns:p14="http://schemas.microsoft.com/office/powerpoint/2010/main" val="3603846754"/>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xmlns:p14="http://schemas.microsoft.com/office/powerpoint/2010/main" spd="med" advClick="0" advTm="12000">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esident_Ford_receives_a_swine_flu_inoculation_-_NARA_-_706471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34" y="0"/>
            <a:ext cx="9190822" cy="5715000"/>
          </a:xfrm>
          <a:prstGeom prst="rect">
            <a:avLst/>
          </a:prstGeom>
        </p:spPr>
      </p:pic>
      <p:sp>
        <p:nvSpPr>
          <p:cNvPr id="3" name="TextBox 2"/>
          <p:cNvSpPr txBox="1"/>
          <p:nvPr/>
        </p:nvSpPr>
        <p:spPr>
          <a:xfrm>
            <a:off x="103669" y="110153"/>
            <a:ext cx="6498801" cy="1631216"/>
          </a:xfrm>
          <a:prstGeom prst="rect">
            <a:avLst/>
          </a:prstGeom>
          <a:solidFill>
            <a:schemeClr val="bg1"/>
          </a:solidFill>
          <a:ln>
            <a:solidFill>
              <a:srgbClr val="4F81BD"/>
            </a:solidFill>
          </a:ln>
        </p:spPr>
        <p:txBody>
          <a:bodyPr wrap="square" rtlCol="0">
            <a:spAutoFit/>
          </a:bodyPr>
          <a:lstStyle/>
          <a:p>
            <a:pPr marL="342900" indent="-342900">
              <a:spcBef>
                <a:spcPct val="50000"/>
              </a:spcBef>
              <a:buFont typeface="Arial"/>
              <a:buChar char="•"/>
            </a:pPr>
            <a:r>
              <a:rPr lang="en-US" sz="2000" b="1" dirty="0"/>
              <a:t>March 1976 </a:t>
            </a:r>
            <a:r>
              <a:rPr lang="en-US" sz="2000" dirty="0"/>
              <a:t>– Taking advantage of a rare opportunity to mount a pre-emptive strike, President Gerald Ford committed the U.S. government to an unprecedented plan to immunize every American citizen against swine flu before November </a:t>
            </a:r>
          </a:p>
        </p:txBody>
      </p:sp>
      <p:pic>
        <p:nvPicPr>
          <p:cNvPr id="6" name="Picture 5" descr="GlobeMail-1976-03-25-p1-EveryoneUSGetFluShotsFordsPlan-clip cop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6030" y="2267857"/>
            <a:ext cx="3330343" cy="3324945"/>
          </a:xfrm>
          <a:prstGeom prst="rect">
            <a:avLst/>
          </a:prstGeom>
          <a:ln>
            <a:solidFill>
              <a:srgbClr val="4F81BD"/>
            </a:solidFill>
          </a:ln>
        </p:spPr>
      </p:pic>
      <p:sp>
        <p:nvSpPr>
          <p:cNvPr id="5" name="TextBox 4"/>
          <p:cNvSpPr txBox="1"/>
          <p:nvPr/>
        </p:nvSpPr>
        <p:spPr>
          <a:xfrm>
            <a:off x="-1" y="5431117"/>
            <a:ext cx="2876837" cy="230832"/>
          </a:xfrm>
          <a:prstGeom prst="rect">
            <a:avLst/>
          </a:prstGeom>
          <a:solidFill>
            <a:srgbClr val="FFFFFF"/>
          </a:solidFill>
          <a:ln>
            <a:solidFill>
              <a:srgbClr val="4F81BD"/>
            </a:solidFill>
          </a:ln>
        </p:spPr>
        <p:txBody>
          <a:bodyPr wrap="square" rtlCol="0">
            <a:spAutoFit/>
          </a:bodyPr>
          <a:lstStyle/>
          <a:p>
            <a:r>
              <a:rPr lang="en-US" sz="900" dirty="0">
                <a:hlinkClick r:id="rId4"/>
              </a:rPr>
              <a:t>https://www.fordlibrarymuseum.gov/avproj/swineflu.asp</a:t>
            </a:r>
            <a:r>
              <a:rPr lang="en-US" sz="900" dirty="0"/>
              <a:t> </a:t>
            </a:r>
          </a:p>
        </p:txBody>
      </p:sp>
      <p:sp>
        <p:nvSpPr>
          <p:cNvPr id="7" name="TextBox 6"/>
          <p:cNvSpPr txBox="1"/>
          <p:nvPr/>
        </p:nvSpPr>
        <p:spPr>
          <a:xfrm>
            <a:off x="6952355" y="5315701"/>
            <a:ext cx="1827181" cy="230832"/>
          </a:xfrm>
          <a:prstGeom prst="rect">
            <a:avLst/>
          </a:prstGeom>
          <a:solidFill>
            <a:schemeClr val="bg1"/>
          </a:solidFill>
          <a:ln>
            <a:solidFill>
              <a:srgbClr val="4F81BD"/>
            </a:solidFill>
          </a:ln>
        </p:spPr>
        <p:txBody>
          <a:bodyPr wrap="square" rtlCol="0">
            <a:spAutoFit/>
          </a:bodyPr>
          <a:lstStyle/>
          <a:p>
            <a:r>
              <a:rPr lang="en-US" sz="900" i="1" dirty="0"/>
              <a:t>Globe &amp; Mail</a:t>
            </a:r>
            <a:r>
              <a:rPr lang="en-US" sz="900" dirty="0"/>
              <a:t>, March 25, 1976, p. 1</a:t>
            </a:r>
          </a:p>
        </p:txBody>
      </p:sp>
    </p:spTree>
    <p:extLst>
      <p:ext uri="{BB962C8B-B14F-4D97-AF65-F5344CB8AC3E}">
        <p14:creationId xmlns:p14="http://schemas.microsoft.com/office/powerpoint/2010/main" val="2261117162"/>
      </p:ext>
    </p:extLst>
  </p:cSld>
  <p:clrMapOvr>
    <a:masterClrMapping/>
  </p:clrMapOvr>
  <mc:AlternateContent xmlns:mc="http://schemas.openxmlformats.org/markup-compatibility/2006" xmlns:p14="http://schemas.microsoft.com/office/powerpoint/2010/main">
    <mc:Choice Requires="p14">
      <p:transition spd="med" p14:dur="700" advClick="0" advTm="11000">
        <p:fade/>
      </p:transition>
    </mc:Choice>
    <mc:Fallback xmlns="">
      <p:transition xmlns:p14="http://schemas.microsoft.com/office/powerpoint/2010/main" spd="med" advClick="0" advTm="11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map&#10;&#10;Description automatically generated">
            <a:extLst>
              <a:ext uri="{FF2B5EF4-FFF2-40B4-BE49-F238E27FC236}">
                <a16:creationId xmlns:a16="http://schemas.microsoft.com/office/drawing/2014/main" id="{39883AC0-A38C-4F48-A922-728E29ADD9DC}"/>
              </a:ext>
            </a:extLst>
          </p:cNvPr>
          <p:cNvPicPr>
            <a:picLocks noChangeAspect="1"/>
          </p:cNvPicPr>
          <p:nvPr/>
        </p:nvPicPr>
        <p:blipFill>
          <a:blip r:embed="rId2"/>
          <a:stretch>
            <a:fillRect/>
          </a:stretch>
        </p:blipFill>
        <p:spPr>
          <a:xfrm>
            <a:off x="0" y="3583"/>
            <a:ext cx="9143999" cy="5719688"/>
          </a:xfrm>
          <a:prstGeom prst="rect">
            <a:avLst/>
          </a:prstGeom>
        </p:spPr>
      </p:pic>
      <p:sp>
        <p:nvSpPr>
          <p:cNvPr id="4" name="TextBox 3">
            <a:extLst>
              <a:ext uri="{FF2B5EF4-FFF2-40B4-BE49-F238E27FC236}">
                <a16:creationId xmlns:a16="http://schemas.microsoft.com/office/drawing/2014/main" id="{AD7FF667-97AB-E747-BF18-2229A77B46A4}"/>
              </a:ext>
            </a:extLst>
          </p:cNvPr>
          <p:cNvSpPr txBox="1"/>
          <p:nvPr/>
        </p:nvSpPr>
        <p:spPr>
          <a:xfrm>
            <a:off x="5856546" y="569487"/>
            <a:ext cx="3194689" cy="4247317"/>
          </a:xfrm>
          <a:prstGeom prst="rect">
            <a:avLst/>
          </a:prstGeom>
          <a:solidFill>
            <a:schemeClr val="bg1"/>
          </a:solidFill>
          <a:ln>
            <a:solidFill>
              <a:schemeClr val="accent1"/>
            </a:solidFill>
          </a:ln>
        </p:spPr>
        <p:txBody>
          <a:bodyPr wrap="square" rtlCol="0">
            <a:spAutoFit/>
          </a:bodyPr>
          <a:lstStyle/>
          <a:p>
            <a:pPr marL="285750" indent="-285750">
              <a:buFont typeface="Arial" panose="020B0604020202020204" pitchFamily="34" charset="0"/>
              <a:buChar char="•"/>
            </a:pPr>
            <a:r>
              <a:rPr lang="en-US" dirty="0"/>
              <a:t>In terms of mounting an emergency response through the development, production and distribution of vaccines, Canada has a distinctive legacy</a:t>
            </a:r>
          </a:p>
          <a:p>
            <a:pPr marL="285750" indent="-285750">
              <a:buFont typeface="Arial" panose="020B0604020202020204" pitchFamily="34" charset="0"/>
              <a:buChar char="•"/>
            </a:pPr>
            <a:r>
              <a:rPr lang="en-US" dirty="0"/>
              <a:t>Most evident during influenza pandemics in 1918, 1957, 1976 (an abortive pandemic), and 2009</a:t>
            </a:r>
          </a:p>
          <a:p>
            <a:pPr marL="285750" indent="-285750">
              <a:buFont typeface="Arial" panose="020B0604020202020204" pitchFamily="34" charset="0"/>
              <a:buChar char="•"/>
            </a:pPr>
            <a:r>
              <a:rPr lang="en-US" dirty="0"/>
              <a:t>And in the essential role Canada played in expediting the development, production and distribution of polio vaccines</a:t>
            </a:r>
          </a:p>
        </p:txBody>
      </p:sp>
      <p:sp>
        <p:nvSpPr>
          <p:cNvPr id="2" name="TextBox 1">
            <a:extLst>
              <a:ext uri="{FF2B5EF4-FFF2-40B4-BE49-F238E27FC236}">
                <a16:creationId xmlns:a16="http://schemas.microsoft.com/office/drawing/2014/main" id="{597DAA7D-1EBA-5042-8764-7B2372CE7767}"/>
              </a:ext>
            </a:extLst>
          </p:cNvPr>
          <p:cNvSpPr txBox="1"/>
          <p:nvPr/>
        </p:nvSpPr>
        <p:spPr>
          <a:xfrm>
            <a:off x="555016" y="4970889"/>
            <a:ext cx="8299424" cy="646331"/>
          </a:xfrm>
          <a:prstGeom prst="rect">
            <a:avLst/>
          </a:prstGeom>
          <a:solidFill>
            <a:schemeClr val="bg1"/>
          </a:solidFill>
          <a:ln>
            <a:solidFill>
              <a:schemeClr val="accent1"/>
            </a:solidFill>
          </a:ln>
        </p:spPr>
        <p:txBody>
          <a:bodyPr wrap="square" rtlCol="0">
            <a:spAutoFit/>
          </a:bodyPr>
          <a:lstStyle/>
          <a:p>
            <a:pPr marL="285750" indent="-285750">
              <a:buFont typeface="Arial" panose="020B0604020202020204" pitchFamily="34" charset="0"/>
              <a:buChar char="•"/>
            </a:pPr>
            <a:r>
              <a:rPr lang="en-US" dirty="0"/>
              <a:t>I would like to highlight these Canadian emergency vaccine responses and how they can relate to potential COVID-19 vaccines</a:t>
            </a:r>
          </a:p>
        </p:txBody>
      </p:sp>
    </p:spTree>
    <p:extLst>
      <p:ext uri="{BB962C8B-B14F-4D97-AF65-F5344CB8AC3E}">
        <p14:creationId xmlns:p14="http://schemas.microsoft.com/office/powerpoint/2010/main" val="3339728628"/>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nnaught-InfluenzaConc-1976-TPL-tspa_0026317f.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5718502"/>
          </a:xfrm>
          <a:prstGeom prst="rect">
            <a:avLst/>
          </a:prstGeom>
        </p:spPr>
      </p:pic>
      <p:sp>
        <p:nvSpPr>
          <p:cNvPr id="3" name="TextBox 2"/>
          <p:cNvSpPr txBox="1"/>
          <p:nvPr/>
        </p:nvSpPr>
        <p:spPr>
          <a:xfrm>
            <a:off x="58312" y="5431117"/>
            <a:ext cx="2280737" cy="230832"/>
          </a:xfrm>
          <a:prstGeom prst="rect">
            <a:avLst/>
          </a:prstGeom>
          <a:solidFill>
            <a:schemeClr val="bg1"/>
          </a:solidFill>
          <a:ln>
            <a:solidFill>
              <a:srgbClr val="4F81BD"/>
            </a:solidFill>
          </a:ln>
        </p:spPr>
        <p:txBody>
          <a:bodyPr wrap="square" rtlCol="0">
            <a:spAutoFit/>
          </a:bodyPr>
          <a:lstStyle/>
          <a:p>
            <a:r>
              <a:rPr lang="en-US" sz="900" dirty="0"/>
              <a:t>Toronto Star Archives; Toronto Public Library</a:t>
            </a:r>
          </a:p>
        </p:txBody>
      </p:sp>
    </p:spTree>
    <p:extLst>
      <p:ext uri="{BB962C8B-B14F-4D97-AF65-F5344CB8AC3E}">
        <p14:creationId xmlns:p14="http://schemas.microsoft.com/office/powerpoint/2010/main" val="1251816995"/>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xmlns:p14="http://schemas.microsoft.com/office/powerpoint/2010/main" spd="med" advClick="0" advTm="2000">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nnaught-InfluenzaConc-1976-TPL-tspa_0026317f.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5718502"/>
          </a:xfrm>
          <a:prstGeom prst="rect">
            <a:avLst/>
          </a:prstGeom>
        </p:spPr>
      </p:pic>
      <p:sp>
        <p:nvSpPr>
          <p:cNvPr id="2" name="TextBox 1"/>
          <p:cNvSpPr txBox="1"/>
          <p:nvPr/>
        </p:nvSpPr>
        <p:spPr>
          <a:xfrm>
            <a:off x="155504" y="161990"/>
            <a:ext cx="7470705" cy="1323439"/>
          </a:xfrm>
          <a:prstGeom prst="rect">
            <a:avLst/>
          </a:prstGeom>
          <a:solidFill>
            <a:srgbClr val="FFFFFF"/>
          </a:solidFill>
          <a:ln>
            <a:solidFill>
              <a:srgbClr val="4F81BD"/>
            </a:solidFill>
          </a:ln>
        </p:spPr>
        <p:txBody>
          <a:bodyPr wrap="square" rtlCol="0">
            <a:spAutoFit/>
          </a:bodyPr>
          <a:lstStyle/>
          <a:p>
            <a:pPr marL="342900" indent="-342900">
              <a:spcBef>
                <a:spcPct val="50000"/>
              </a:spcBef>
              <a:buFont typeface="Arial"/>
              <a:buChar char="•"/>
            </a:pPr>
            <a:r>
              <a:rPr lang="en-US" sz="2000" dirty="0"/>
              <a:t>In Canada, federal health minister, Marc </a:t>
            </a:r>
            <a:r>
              <a:rPr lang="en-US" sz="2000" dirty="0" err="1"/>
              <a:t>Lalonde</a:t>
            </a:r>
            <a:r>
              <a:rPr lang="en-US" sz="2000" dirty="0"/>
              <a:t>, followed suit and approved an expedited swine flu immunization program, ordering 12 million shots, primarily for the chronically ill and people over 65 years-of-age </a:t>
            </a:r>
          </a:p>
        </p:txBody>
      </p:sp>
      <p:pic>
        <p:nvPicPr>
          <p:cNvPr id="7" name="Picture 6" descr="GlobeMail-1976-03-31-p1-12millionFluShotsForCanada-clip-cro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1679" y="1594811"/>
            <a:ext cx="1551133" cy="3849107"/>
          </a:xfrm>
          <a:prstGeom prst="rect">
            <a:avLst/>
          </a:prstGeom>
          <a:ln>
            <a:solidFill>
              <a:srgbClr val="4F81BD"/>
            </a:solidFill>
          </a:ln>
        </p:spPr>
      </p:pic>
      <p:sp>
        <p:nvSpPr>
          <p:cNvPr id="5" name="TextBox 4"/>
          <p:cNvSpPr txBox="1"/>
          <p:nvPr/>
        </p:nvSpPr>
        <p:spPr>
          <a:xfrm>
            <a:off x="58312" y="5437597"/>
            <a:ext cx="2280737" cy="230832"/>
          </a:xfrm>
          <a:prstGeom prst="rect">
            <a:avLst/>
          </a:prstGeom>
          <a:solidFill>
            <a:schemeClr val="bg1"/>
          </a:solidFill>
          <a:ln>
            <a:solidFill>
              <a:srgbClr val="4F81BD"/>
            </a:solidFill>
          </a:ln>
        </p:spPr>
        <p:txBody>
          <a:bodyPr wrap="square" rtlCol="0">
            <a:spAutoFit/>
          </a:bodyPr>
          <a:lstStyle/>
          <a:p>
            <a:r>
              <a:rPr lang="en-US" sz="900" dirty="0"/>
              <a:t>Toronto Star Archives; Toronto Public Library</a:t>
            </a:r>
          </a:p>
        </p:txBody>
      </p:sp>
      <p:sp>
        <p:nvSpPr>
          <p:cNvPr id="6" name="TextBox 5"/>
          <p:cNvSpPr txBox="1"/>
          <p:nvPr/>
        </p:nvSpPr>
        <p:spPr>
          <a:xfrm>
            <a:off x="7146736" y="5437597"/>
            <a:ext cx="1827181" cy="230832"/>
          </a:xfrm>
          <a:prstGeom prst="rect">
            <a:avLst/>
          </a:prstGeom>
          <a:solidFill>
            <a:schemeClr val="bg1"/>
          </a:solidFill>
          <a:ln>
            <a:solidFill>
              <a:srgbClr val="4F81BD"/>
            </a:solidFill>
          </a:ln>
        </p:spPr>
        <p:txBody>
          <a:bodyPr wrap="square" rtlCol="0">
            <a:spAutoFit/>
          </a:bodyPr>
          <a:lstStyle/>
          <a:p>
            <a:r>
              <a:rPr lang="en-US" sz="900" i="1" dirty="0"/>
              <a:t>Globe &amp; Mail</a:t>
            </a:r>
            <a:r>
              <a:rPr lang="en-US" sz="900" dirty="0"/>
              <a:t>, March 31, 1976, p. 1</a:t>
            </a:r>
          </a:p>
        </p:txBody>
      </p:sp>
    </p:spTree>
    <p:extLst>
      <p:ext uri="{BB962C8B-B14F-4D97-AF65-F5344CB8AC3E}">
        <p14:creationId xmlns:p14="http://schemas.microsoft.com/office/powerpoint/2010/main" val="1048713747"/>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xmlns:p14="http://schemas.microsoft.com/office/powerpoint/2010/main" spd="med" advClick="0" advTm="12000">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nnaught-InfluenzaConc-1976-TPL-tspa_0026317f.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5718502"/>
          </a:xfrm>
          <a:prstGeom prst="rect">
            <a:avLst/>
          </a:prstGeom>
        </p:spPr>
      </p:pic>
      <p:sp>
        <p:nvSpPr>
          <p:cNvPr id="2" name="TextBox 1"/>
          <p:cNvSpPr txBox="1"/>
          <p:nvPr/>
        </p:nvSpPr>
        <p:spPr>
          <a:xfrm>
            <a:off x="155505" y="161990"/>
            <a:ext cx="7101381" cy="1323439"/>
          </a:xfrm>
          <a:prstGeom prst="rect">
            <a:avLst/>
          </a:prstGeom>
          <a:solidFill>
            <a:srgbClr val="FFFFFF"/>
          </a:solidFill>
          <a:ln>
            <a:solidFill>
              <a:srgbClr val="4F81BD"/>
            </a:solidFill>
          </a:ln>
        </p:spPr>
        <p:txBody>
          <a:bodyPr wrap="square" rtlCol="0">
            <a:spAutoFit/>
          </a:bodyPr>
          <a:lstStyle/>
          <a:p>
            <a:pPr marL="342900" indent="-342900">
              <a:spcBef>
                <a:spcPct val="50000"/>
              </a:spcBef>
              <a:buFont typeface="Arial"/>
              <a:buChar char="•"/>
            </a:pPr>
            <a:r>
              <a:rPr lang="en-US" sz="2000" dirty="0"/>
              <a:t>Connaught Labs was asked to provide vaccine, but limited time and equipment led to a plan to import vaccine in concentrated bulk form from vaccine companies in Europe and Australia, and then Connaught would process, test and fill it</a:t>
            </a:r>
          </a:p>
        </p:txBody>
      </p:sp>
      <p:sp>
        <p:nvSpPr>
          <p:cNvPr id="5" name="TextBox 4"/>
          <p:cNvSpPr txBox="1"/>
          <p:nvPr/>
        </p:nvSpPr>
        <p:spPr>
          <a:xfrm>
            <a:off x="58312" y="5431117"/>
            <a:ext cx="2280737" cy="230832"/>
          </a:xfrm>
          <a:prstGeom prst="rect">
            <a:avLst/>
          </a:prstGeom>
          <a:solidFill>
            <a:schemeClr val="bg1"/>
          </a:solidFill>
          <a:ln>
            <a:solidFill>
              <a:srgbClr val="4F81BD"/>
            </a:solidFill>
          </a:ln>
        </p:spPr>
        <p:txBody>
          <a:bodyPr wrap="square" rtlCol="0">
            <a:spAutoFit/>
          </a:bodyPr>
          <a:lstStyle/>
          <a:p>
            <a:r>
              <a:rPr lang="en-US" sz="900" dirty="0"/>
              <a:t>Toronto Star Archives; Toronto Public Library</a:t>
            </a:r>
          </a:p>
        </p:txBody>
      </p:sp>
    </p:spTree>
    <p:extLst>
      <p:ext uri="{BB962C8B-B14F-4D97-AF65-F5344CB8AC3E}">
        <p14:creationId xmlns:p14="http://schemas.microsoft.com/office/powerpoint/2010/main" val="2859201024"/>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xmlns:p14="http://schemas.microsoft.com/office/powerpoint/2010/main" spd="med" advClick="0" advTm="8000">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nnaught-InfluenzaConc-1976-TPL-tspa_0026317f.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5718502"/>
          </a:xfrm>
          <a:prstGeom prst="rect">
            <a:avLst/>
          </a:prstGeom>
        </p:spPr>
      </p:pic>
      <p:pic>
        <p:nvPicPr>
          <p:cNvPr id="6" name="Picture 5" descr="Asl-FS2-1200dpi.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3530" y="2373382"/>
            <a:ext cx="2009861" cy="3057735"/>
          </a:xfrm>
          <a:prstGeom prst="rect">
            <a:avLst/>
          </a:prstGeom>
          <a:ln>
            <a:solidFill>
              <a:srgbClr val="4F81BD"/>
            </a:solidFill>
          </a:ln>
        </p:spPr>
      </p:pic>
      <p:sp>
        <p:nvSpPr>
          <p:cNvPr id="8" name="TextBox 7"/>
          <p:cNvSpPr txBox="1"/>
          <p:nvPr/>
        </p:nvSpPr>
        <p:spPr>
          <a:xfrm>
            <a:off x="155505" y="161990"/>
            <a:ext cx="7101381" cy="1323439"/>
          </a:xfrm>
          <a:prstGeom prst="rect">
            <a:avLst/>
          </a:prstGeom>
          <a:solidFill>
            <a:srgbClr val="FFFFFF"/>
          </a:solidFill>
          <a:ln>
            <a:solidFill>
              <a:srgbClr val="4F81BD"/>
            </a:solidFill>
          </a:ln>
        </p:spPr>
        <p:txBody>
          <a:bodyPr wrap="square" rtlCol="0">
            <a:spAutoFit/>
          </a:bodyPr>
          <a:lstStyle/>
          <a:p>
            <a:pPr marL="342900" indent="-342900">
              <a:spcBef>
                <a:spcPct val="50000"/>
              </a:spcBef>
              <a:buFont typeface="Arial"/>
              <a:buChar char="•"/>
            </a:pPr>
            <a:r>
              <a:rPr lang="en-US" sz="2000" dirty="0"/>
              <a:t>Connaught Labs was asked to provide vaccine, but limited time and equipment led to a plan to import vaccine in concentrated bulk form from vaccine companies in Europe and Australia, and then Connaught would process, test and fill it</a:t>
            </a:r>
          </a:p>
        </p:txBody>
      </p:sp>
      <p:sp>
        <p:nvSpPr>
          <p:cNvPr id="7" name="TextBox 6"/>
          <p:cNvSpPr txBox="1"/>
          <p:nvPr/>
        </p:nvSpPr>
        <p:spPr>
          <a:xfrm>
            <a:off x="58312" y="5431117"/>
            <a:ext cx="2280737" cy="230832"/>
          </a:xfrm>
          <a:prstGeom prst="rect">
            <a:avLst/>
          </a:prstGeom>
          <a:solidFill>
            <a:schemeClr val="bg1"/>
          </a:solidFill>
          <a:ln>
            <a:solidFill>
              <a:srgbClr val="4F81BD"/>
            </a:solidFill>
          </a:ln>
        </p:spPr>
        <p:txBody>
          <a:bodyPr wrap="square" rtlCol="0">
            <a:spAutoFit/>
          </a:bodyPr>
          <a:lstStyle/>
          <a:p>
            <a:r>
              <a:rPr lang="en-US" sz="900" dirty="0"/>
              <a:t>Toronto Star Archives; Toronto Public Library</a:t>
            </a:r>
          </a:p>
        </p:txBody>
      </p:sp>
      <p:sp>
        <p:nvSpPr>
          <p:cNvPr id="5" name="TextBox 4"/>
          <p:cNvSpPr txBox="1"/>
          <p:nvPr/>
        </p:nvSpPr>
        <p:spPr>
          <a:xfrm>
            <a:off x="2833202" y="4638985"/>
            <a:ext cx="6220189" cy="1015663"/>
          </a:xfrm>
          <a:prstGeom prst="rect">
            <a:avLst/>
          </a:prstGeom>
          <a:solidFill>
            <a:srgbClr val="FFFFFF"/>
          </a:solidFill>
          <a:ln>
            <a:solidFill>
              <a:srgbClr val="4F81BD"/>
            </a:solidFill>
          </a:ln>
        </p:spPr>
        <p:txBody>
          <a:bodyPr wrap="square" rtlCol="0">
            <a:spAutoFit/>
          </a:bodyPr>
          <a:lstStyle/>
          <a:p>
            <a:pPr marL="342900" indent="-342900">
              <a:buFont typeface="Arial"/>
              <a:buChar char="•"/>
            </a:pPr>
            <a:r>
              <a:rPr lang="en-US" sz="2000" dirty="0"/>
              <a:t>Connaught had been sold by the University of Toronto in 1972 to the Canada Development Corporation and was now “Connaught Laboratories Limited”</a:t>
            </a:r>
          </a:p>
        </p:txBody>
      </p:sp>
    </p:spTree>
    <p:extLst>
      <p:ext uri="{BB962C8B-B14F-4D97-AF65-F5344CB8AC3E}">
        <p14:creationId xmlns:p14="http://schemas.microsoft.com/office/powerpoint/2010/main" val="209342010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xmlns:p14="http://schemas.microsoft.com/office/powerpoint/2010/main" spd="med" advClick="0" advTm="5000">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spa_0026321f-rotat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17016"/>
          </a:xfrm>
          <a:prstGeom prst="rect">
            <a:avLst/>
          </a:prstGeom>
        </p:spPr>
      </p:pic>
      <p:sp>
        <p:nvSpPr>
          <p:cNvPr id="3" name="TextBox 2"/>
          <p:cNvSpPr txBox="1"/>
          <p:nvPr/>
        </p:nvSpPr>
        <p:spPr>
          <a:xfrm>
            <a:off x="58312" y="5431117"/>
            <a:ext cx="2280737" cy="230832"/>
          </a:xfrm>
          <a:prstGeom prst="rect">
            <a:avLst/>
          </a:prstGeom>
          <a:solidFill>
            <a:schemeClr val="bg1"/>
          </a:solidFill>
          <a:ln>
            <a:solidFill>
              <a:srgbClr val="4F81BD"/>
            </a:solidFill>
          </a:ln>
        </p:spPr>
        <p:txBody>
          <a:bodyPr wrap="square" rtlCol="0">
            <a:spAutoFit/>
          </a:bodyPr>
          <a:lstStyle/>
          <a:p>
            <a:r>
              <a:rPr lang="en-US" sz="900" dirty="0"/>
              <a:t>Toronto Star Archives; Toronto Public Library</a:t>
            </a:r>
          </a:p>
        </p:txBody>
      </p:sp>
    </p:spTree>
    <p:extLst>
      <p:ext uri="{BB962C8B-B14F-4D97-AF65-F5344CB8AC3E}">
        <p14:creationId xmlns:p14="http://schemas.microsoft.com/office/powerpoint/2010/main" val="2494129575"/>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xmlns:p14="http://schemas.microsoft.com/office/powerpoint/2010/main" spd="med" advClick="0" advTm="2000">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spa_0026321f-rotat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17016"/>
          </a:xfrm>
          <a:prstGeom prst="rect">
            <a:avLst/>
          </a:prstGeom>
        </p:spPr>
      </p:pic>
      <p:sp>
        <p:nvSpPr>
          <p:cNvPr id="3" name="TextBox 2"/>
          <p:cNvSpPr txBox="1"/>
          <p:nvPr/>
        </p:nvSpPr>
        <p:spPr>
          <a:xfrm>
            <a:off x="2397361" y="4002909"/>
            <a:ext cx="6633996" cy="1631216"/>
          </a:xfrm>
          <a:prstGeom prst="rect">
            <a:avLst/>
          </a:prstGeom>
          <a:solidFill>
            <a:srgbClr val="FFFFFF"/>
          </a:solidFill>
          <a:ln>
            <a:solidFill>
              <a:srgbClr val="4F81BD"/>
            </a:solidFill>
          </a:ln>
        </p:spPr>
        <p:txBody>
          <a:bodyPr wrap="square" rtlCol="0">
            <a:spAutoFit/>
          </a:bodyPr>
          <a:lstStyle/>
          <a:p>
            <a:pPr marL="342900" indent="-342900">
              <a:spcBef>
                <a:spcPct val="50000"/>
              </a:spcBef>
              <a:buFont typeface="Arial"/>
              <a:buChar char="•"/>
            </a:pPr>
            <a:r>
              <a:rPr lang="en-US" sz="2000" dirty="0">
                <a:cs typeface="Times New Roman" charset="0"/>
              </a:rPr>
              <a:t>Fortunately the “Swine Flu” emergency did not materialize, but </a:t>
            </a:r>
            <a:r>
              <a:rPr lang="en-US" sz="2000" dirty="0"/>
              <a:t>this unprecedented mass vaccination initiative encountered numerous obstacles on both sides of the border, </a:t>
            </a:r>
            <a:r>
              <a:rPr lang="en-US" sz="2000" dirty="0" err="1"/>
              <a:t>ie</a:t>
            </a:r>
            <a:r>
              <a:rPr lang="en-US" sz="2000" dirty="0"/>
              <a:t>: production delays; securing liability insurance; public resistance; and rare but disturbing adverse reactions</a:t>
            </a:r>
            <a:endParaRPr lang="en-US" dirty="0"/>
          </a:p>
        </p:txBody>
      </p:sp>
      <p:pic>
        <p:nvPicPr>
          <p:cNvPr id="5" name="Picture 4" descr="TorStar-1976-11-25-pB10-InfluenzaVaccine-cli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4682" y="159445"/>
            <a:ext cx="2773168" cy="3655861"/>
          </a:xfrm>
          <a:prstGeom prst="rect">
            <a:avLst/>
          </a:prstGeom>
          <a:ln>
            <a:solidFill>
              <a:srgbClr val="4F81BD"/>
            </a:solidFill>
          </a:ln>
        </p:spPr>
      </p:pic>
      <p:sp>
        <p:nvSpPr>
          <p:cNvPr id="6" name="TextBox 5"/>
          <p:cNvSpPr txBox="1"/>
          <p:nvPr/>
        </p:nvSpPr>
        <p:spPr>
          <a:xfrm>
            <a:off x="58312" y="5431117"/>
            <a:ext cx="2280737" cy="230832"/>
          </a:xfrm>
          <a:prstGeom prst="rect">
            <a:avLst/>
          </a:prstGeom>
          <a:solidFill>
            <a:schemeClr val="bg1"/>
          </a:solidFill>
          <a:ln>
            <a:solidFill>
              <a:srgbClr val="4F81BD"/>
            </a:solidFill>
          </a:ln>
        </p:spPr>
        <p:txBody>
          <a:bodyPr wrap="square" rtlCol="0">
            <a:spAutoFit/>
          </a:bodyPr>
          <a:lstStyle/>
          <a:p>
            <a:r>
              <a:rPr lang="en-US" sz="900" dirty="0"/>
              <a:t>Toronto Star Archives; Toronto Public Library</a:t>
            </a:r>
          </a:p>
        </p:txBody>
      </p:sp>
      <p:sp>
        <p:nvSpPr>
          <p:cNvPr id="7" name="TextBox 6"/>
          <p:cNvSpPr txBox="1"/>
          <p:nvPr/>
        </p:nvSpPr>
        <p:spPr>
          <a:xfrm>
            <a:off x="6469777" y="3680450"/>
            <a:ext cx="1817328" cy="230832"/>
          </a:xfrm>
          <a:prstGeom prst="rect">
            <a:avLst/>
          </a:prstGeom>
          <a:solidFill>
            <a:schemeClr val="bg1"/>
          </a:solidFill>
          <a:ln>
            <a:solidFill>
              <a:srgbClr val="4F81BD"/>
            </a:solidFill>
          </a:ln>
        </p:spPr>
        <p:txBody>
          <a:bodyPr wrap="square" rtlCol="0">
            <a:spAutoFit/>
          </a:bodyPr>
          <a:lstStyle/>
          <a:p>
            <a:r>
              <a:rPr lang="en-US" sz="900" i="1" dirty="0"/>
              <a:t>Toronto Star</a:t>
            </a:r>
            <a:r>
              <a:rPr lang="en-US" sz="900" dirty="0"/>
              <a:t>, Nov. 25, 1976, p. B10</a:t>
            </a:r>
          </a:p>
        </p:txBody>
      </p:sp>
    </p:spTree>
    <p:extLst>
      <p:ext uri="{BB962C8B-B14F-4D97-AF65-F5344CB8AC3E}">
        <p14:creationId xmlns:p14="http://schemas.microsoft.com/office/powerpoint/2010/main" val="833367462"/>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xmlns:p14="http://schemas.microsoft.com/office/powerpoint/2010/main" spd="med" advClick="0" advTm="10000">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spa_0026321f-rotat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17016"/>
          </a:xfrm>
          <a:prstGeom prst="rect">
            <a:avLst/>
          </a:prstGeom>
        </p:spPr>
      </p:pic>
      <p:sp>
        <p:nvSpPr>
          <p:cNvPr id="3" name="TextBox 2"/>
          <p:cNvSpPr txBox="1"/>
          <p:nvPr/>
        </p:nvSpPr>
        <p:spPr>
          <a:xfrm>
            <a:off x="4431883" y="4224695"/>
            <a:ext cx="4522595" cy="1323439"/>
          </a:xfrm>
          <a:prstGeom prst="rect">
            <a:avLst/>
          </a:prstGeom>
          <a:solidFill>
            <a:srgbClr val="FFFFFF"/>
          </a:solidFill>
          <a:ln>
            <a:solidFill>
              <a:srgbClr val="4F81BD"/>
            </a:solidFill>
          </a:ln>
        </p:spPr>
        <p:txBody>
          <a:bodyPr wrap="square" rtlCol="0">
            <a:spAutoFit/>
          </a:bodyPr>
          <a:lstStyle/>
          <a:p>
            <a:pPr marL="342900" indent="-342900">
              <a:spcBef>
                <a:spcPct val="50000"/>
              </a:spcBef>
              <a:buFont typeface="Arial"/>
              <a:buChar char="•"/>
            </a:pPr>
            <a:r>
              <a:rPr lang="en-US" sz="2000" dirty="0"/>
              <a:t>In the end, out of the 10 million doses that were ultimately available in Canada, only about 800,000 received the vaccine</a:t>
            </a:r>
          </a:p>
        </p:txBody>
      </p:sp>
      <p:pic>
        <p:nvPicPr>
          <p:cNvPr id="5" name="Picture 4" descr="TorStar-1976-11-25-pB10-InfluenzaVaccine-cli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4682" y="152965"/>
            <a:ext cx="2773168" cy="3655861"/>
          </a:xfrm>
          <a:prstGeom prst="rect">
            <a:avLst/>
          </a:prstGeom>
          <a:ln>
            <a:solidFill>
              <a:srgbClr val="4F81BD"/>
            </a:solidFill>
          </a:ln>
        </p:spPr>
      </p:pic>
      <p:sp>
        <p:nvSpPr>
          <p:cNvPr id="6" name="TextBox 5"/>
          <p:cNvSpPr txBox="1"/>
          <p:nvPr/>
        </p:nvSpPr>
        <p:spPr>
          <a:xfrm>
            <a:off x="58312" y="5431117"/>
            <a:ext cx="2280737" cy="230832"/>
          </a:xfrm>
          <a:prstGeom prst="rect">
            <a:avLst/>
          </a:prstGeom>
          <a:solidFill>
            <a:schemeClr val="bg1"/>
          </a:solidFill>
          <a:ln>
            <a:solidFill>
              <a:srgbClr val="4F81BD"/>
            </a:solidFill>
          </a:ln>
        </p:spPr>
        <p:txBody>
          <a:bodyPr wrap="square" rtlCol="0">
            <a:spAutoFit/>
          </a:bodyPr>
          <a:lstStyle/>
          <a:p>
            <a:r>
              <a:rPr lang="en-US" sz="900" dirty="0"/>
              <a:t>Toronto Star Archives; Toronto Public Library</a:t>
            </a:r>
          </a:p>
        </p:txBody>
      </p:sp>
      <p:sp>
        <p:nvSpPr>
          <p:cNvPr id="7" name="TextBox 6"/>
          <p:cNvSpPr txBox="1"/>
          <p:nvPr/>
        </p:nvSpPr>
        <p:spPr>
          <a:xfrm>
            <a:off x="6469777" y="3680450"/>
            <a:ext cx="1817328" cy="230832"/>
          </a:xfrm>
          <a:prstGeom prst="rect">
            <a:avLst/>
          </a:prstGeom>
          <a:solidFill>
            <a:schemeClr val="bg1"/>
          </a:solidFill>
          <a:ln>
            <a:solidFill>
              <a:srgbClr val="4F81BD"/>
            </a:solidFill>
          </a:ln>
        </p:spPr>
        <p:txBody>
          <a:bodyPr wrap="square" rtlCol="0">
            <a:spAutoFit/>
          </a:bodyPr>
          <a:lstStyle/>
          <a:p>
            <a:r>
              <a:rPr lang="en-US" sz="900" i="1" dirty="0"/>
              <a:t>Toronto Star</a:t>
            </a:r>
            <a:r>
              <a:rPr lang="en-US" sz="900" dirty="0"/>
              <a:t>, Nov. 25, 1976, p. B10</a:t>
            </a:r>
          </a:p>
        </p:txBody>
      </p:sp>
    </p:spTree>
    <p:extLst>
      <p:ext uri="{BB962C8B-B14F-4D97-AF65-F5344CB8AC3E}">
        <p14:creationId xmlns:p14="http://schemas.microsoft.com/office/powerpoint/2010/main" val="2668326363"/>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xmlns:p14="http://schemas.microsoft.com/office/powerpoint/2010/main" spd="med" advClick="0" advTm="10000">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1n1.jpeg.size-custom-crop.1086x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Tree>
    <p:extLst>
      <p:ext uri="{BB962C8B-B14F-4D97-AF65-F5344CB8AC3E}">
        <p14:creationId xmlns:p14="http://schemas.microsoft.com/office/powerpoint/2010/main" val="3251067006"/>
      </p:ext>
    </p:extLst>
  </p:cSld>
  <p:clrMapOvr>
    <a:masterClrMapping/>
  </p:clrMapOvr>
  <mc:AlternateContent xmlns:mc="http://schemas.openxmlformats.org/markup-compatibility/2006" xmlns:p14="http://schemas.microsoft.com/office/powerpoint/2010/main">
    <mc:Choice Requires="p14">
      <p:transition spd="slow" p14:dur="3400" advClick="0" advTm="2000">
        <p14:reveal/>
      </p:transition>
    </mc:Choice>
    <mc:Fallback xmlns="">
      <p:transition xmlns:p14="http://schemas.microsoft.com/office/powerpoint/2010/main" spd="slow" advClick="0" advTm="2000">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1n1.jpeg.size-custom-crop.1086x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extBox 1"/>
          <p:cNvSpPr txBox="1"/>
          <p:nvPr/>
        </p:nvSpPr>
        <p:spPr>
          <a:xfrm>
            <a:off x="149024" y="142551"/>
            <a:ext cx="7405911" cy="1015663"/>
          </a:xfrm>
          <a:prstGeom prst="rect">
            <a:avLst/>
          </a:prstGeom>
          <a:solidFill>
            <a:srgbClr val="FFFFFF"/>
          </a:solidFill>
          <a:ln>
            <a:solidFill>
              <a:srgbClr val="4F81BD"/>
            </a:solidFill>
          </a:ln>
        </p:spPr>
        <p:txBody>
          <a:bodyPr wrap="square" rtlCol="0">
            <a:spAutoFit/>
          </a:bodyPr>
          <a:lstStyle/>
          <a:p>
            <a:pPr marL="285750" indent="-285750">
              <a:buFont typeface="Arial"/>
              <a:buChar char="•"/>
            </a:pPr>
            <a:r>
              <a:rPr lang="en-US" sz="2000" b="1" dirty="0"/>
              <a:t>2009</a:t>
            </a:r>
            <a:r>
              <a:rPr lang="en-US" sz="2000" dirty="0"/>
              <a:t> – While the pandemic threat of “Swine Flu” did not materialize in 1976, the “H1N1” strain of “swine flu” very much did materialize globally and had a significant impact in Canada </a:t>
            </a:r>
          </a:p>
        </p:txBody>
      </p:sp>
      <p:pic>
        <p:nvPicPr>
          <p:cNvPr id="4" name="Picture 3" descr="h1n1_20090731_week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023" y="1338742"/>
            <a:ext cx="5216815" cy="3495034"/>
          </a:xfrm>
          <a:prstGeom prst="rect">
            <a:avLst/>
          </a:prstGeom>
          <a:ln>
            <a:solidFill>
              <a:srgbClr val="4F81BD"/>
            </a:solidFill>
          </a:ln>
        </p:spPr>
      </p:pic>
      <p:pic>
        <p:nvPicPr>
          <p:cNvPr id="5" name="Picture 4" descr="H1N1-2009-InfluenzaPandemic-GlobalDeathsTable-wiki.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2243" y="1338742"/>
            <a:ext cx="3112062" cy="4146543"/>
          </a:xfrm>
          <a:prstGeom prst="rect">
            <a:avLst/>
          </a:prstGeom>
          <a:ln>
            <a:solidFill>
              <a:srgbClr val="4F81BD"/>
            </a:solidFill>
          </a:ln>
        </p:spPr>
      </p:pic>
    </p:spTree>
    <p:extLst>
      <p:ext uri="{BB962C8B-B14F-4D97-AF65-F5344CB8AC3E}">
        <p14:creationId xmlns:p14="http://schemas.microsoft.com/office/powerpoint/2010/main" val="2698649273"/>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xmlns:p14="http://schemas.microsoft.com/office/powerpoint/2010/main" spd="med" advClick="0" advTm="10000">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1n1.jpeg.size-custom-crop.1086x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extBox 1"/>
          <p:cNvSpPr txBox="1"/>
          <p:nvPr/>
        </p:nvSpPr>
        <p:spPr>
          <a:xfrm>
            <a:off x="149024" y="142551"/>
            <a:ext cx="7405911" cy="1015663"/>
          </a:xfrm>
          <a:prstGeom prst="rect">
            <a:avLst/>
          </a:prstGeom>
          <a:solidFill>
            <a:srgbClr val="FFFFFF"/>
          </a:solidFill>
          <a:ln>
            <a:solidFill>
              <a:srgbClr val="4F81BD"/>
            </a:solidFill>
          </a:ln>
        </p:spPr>
        <p:txBody>
          <a:bodyPr wrap="square" rtlCol="0">
            <a:spAutoFit/>
          </a:bodyPr>
          <a:lstStyle/>
          <a:p>
            <a:pPr marL="285750" indent="-285750">
              <a:buFont typeface="Arial"/>
              <a:buChar char="•"/>
            </a:pPr>
            <a:r>
              <a:rPr lang="en-US" sz="2000" b="1" dirty="0"/>
              <a:t>2009</a:t>
            </a:r>
            <a:r>
              <a:rPr lang="en-US" sz="2000" dirty="0"/>
              <a:t> – While the pandemic threat of “Swine Flu” did not materialize in 1976, the “H1N1” strain of “swine flu” very much did materialize globally and had a significant impact in Canada </a:t>
            </a:r>
          </a:p>
        </p:txBody>
      </p:sp>
      <p:pic>
        <p:nvPicPr>
          <p:cNvPr id="4" name="Picture 3" descr="h1n1_20090731_week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023" y="1338742"/>
            <a:ext cx="5216815" cy="3495034"/>
          </a:xfrm>
          <a:prstGeom prst="rect">
            <a:avLst/>
          </a:prstGeom>
        </p:spPr>
      </p:pic>
      <p:pic>
        <p:nvPicPr>
          <p:cNvPr id="5" name="Picture 4" descr="H1N1-2009-InfluenzaPandemic-GlobalDeathsTable-wiki.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2243" y="1338742"/>
            <a:ext cx="3112062" cy="4146543"/>
          </a:xfrm>
          <a:prstGeom prst="rect">
            <a:avLst/>
          </a:prstGeom>
          <a:ln>
            <a:solidFill>
              <a:srgbClr val="4F81BD"/>
            </a:solidFill>
          </a:ln>
        </p:spPr>
      </p:pic>
      <p:sp>
        <p:nvSpPr>
          <p:cNvPr id="6" name="TextBox 5"/>
          <p:cNvSpPr txBox="1"/>
          <p:nvPr/>
        </p:nvSpPr>
        <p:spPr>
          <a:xfrm>
            <a:off x="149023" y="4887992"/>
            <a:ext cx="5216815" cy="707886"/>
          </a:xfrm>
          <a:prstGeom prst="rect">
            <a:avLst/>
          </a:prstGeom>
          <a:solidFill>
            <a:srgbClr val="FFFFFF"/>
          </a:solidFill>
          <a:ln>
            <a:solidFill>
              <a:srgbClr val="4F81BD"/>
            </a:solidFill>
          </a:ln>
        </p:spPr>
        <p:txBody>
          <a:bodyPr wrap="square" rtlCol="0">
            <a:spAutoFit/>
          </a:bodyPr>
          <a:lstStyle/>
          <a:p>
            <a:pPr marL="285750" indent="-285750">
              <a:buFont typeface="Arial"/>
              <a:buChar char="•"/>
            </a:pPr>
            <a:r>
              <a:rPr lang="en-US" sz="2000" dirty="0"/>
              <a:t>In Canada, there were over 10,000 confirmed cases and 428 deaths during the pandemic  </a:t>
            </a:r>
          </a:p>
        </p:txBody>
      </p:sp>
    </p:spTree>
    <p:extLst>
      <p:ext uri="{BB962C8B-B14F-4D97-AF65-F5344CB8AC3E}">
        <p14:creationId xmlns:p14="http://schemas.microsoft.com/office/powerpoint/2010/main" val="2275547902"/>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xmlns:p14="http://schemas.microsoft.com/office/powerpoint/2010/main" spd="med" advClick="0" advTm="4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nfluenza1918-19-US-Europe-Wav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8" y="0"/>
            <a:ext cx="9137552" cy="5715000"/>
          </a:xfrm>
          <a:prstGeom prst="rect">
            <a:avLst/>
          </a:prstGeom>
        </p:spPr>
      </p:pic>
    </p:spTree>
    <p:extLst>
      <p:ext uri="{BB962C8B-B14F-4D97-AF65-F5344CB8AC3E}">
        <p14:creationId xmlns:p14="http://schemas.microsoft.com/office/powerpoint/2010/main" val="1805275529"/>
      </p:ext>
    </p:extLst>
  </p:cSld>
  <p:clrMapOvr>
    <a:masterClrMapping/>
  </p:clrMapOvr>
  <mc:AlternateContent xmlns:mc="http://schemas.openxmlformats.org/markup-compatibility/2006" xmlns:p14="http://schemas.microsoft.com/office/powerpoint/2010/main">
    <mc:Choice Requires="p14">
      <p:transition spd="slow" p14:dur="3400" advClick="0" advTm="2000">
        <p14:reveal/>
      </p:transition>
    </mc:Choice>
    <mc:Fallback xmlns="">
      <p:transition xmlns:p14="http://schemas.microsoft.com/office/powerpoint/2010/main" spd="slow" advClick="0" advTm="2000">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1n1.jpeg.size-custom-crop.1086x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extBox 1"/>
          <p:cNvSpPr txBox="1"/>
          <p:nvPr/>
        </p:nvSpPr>
        <p:spPr>
          <a:xfrm>
            <a:off x="149024" y="142551"/>
            <a:ext cx="7613252" cy="1323439"/>
          </a:xfrm>
          <a:prstGeom prst="rect">
            <a:avLst/>
          </a:prstGeom>
          <a:solidFill>
            <a:srgbClr val="FFFFFF"/>
          </a:solidFill>
          <a:ln>
            <a:solidFill>
              <a:srgbClr val="4F81BD"/>
            </a:solidFill>
          </a:ln>
        </p:spPr>
        <p:txBody>
          <a:bodyPr wrap="square" rtlCol="0">
            <a:spAutoFit/>
          </a:bodyPr>
          <a:lstStyle/>
          <a:p>
            <a:pPr marL="285750" indent="-285750">
              <a:buFont typeface="Arial"/>
              <a:buChar char="•"/>
            </a:pPr>
            <a:r>
              <a:rPr lang="en-US" sz="2000" dirty="0"/>
              <a:t>As in previous pandemics, a major focus of public health, political and popular attention was on expediting the production and distribution of a vaccine before the worst effects of the pandemic hit; timing was everything</a:t>
            </a:r>
          </a:p>
        </p:txBody>
      </p:sp>
    </p:spTree>
    <p:extLst>
      <p:ext uri="{BB962C8B-B14F-4D97-AF65-F5344CB8AC3E}">
        <p14:creationId xmlns:p14="http://schemas.microsoft.com/office/powerpoint/2010/main" val="2974150607"/>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xmlns:p14="http://schemas.microsoft.com/office/powerpoint/2010/main" spd="med" advClick="0" advTm="8000">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1n1.jpeg.size-custom-crop.1086x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extBox 1"/>
          <p:cNvSpPr txBox="1"/>
          <p:nvPr/>
        </p:nvSpPr>
        <p:spPr>
          <a:xfrm>
            <a:off x="149024" y="142551"/>
            <a:ext cx="7613252" cy="1323439"/>
          </a:xfrm>
          <a:prstGeom prst="rect">
            <a:avLst/>
          </a:prstGeom>
          <a:solidFill>
            <a:srgbClr val="FFFFFF"/>
          </a:solidFill>
          <a:ln>
            <a:solidFill>
              <a:srgbClr val="4F81BD"/>
            </a:solidFill>
          </a:ln>
        </p:spPr>
        <p:txBody>
          <a:bodyPr wrap="square" rtlCol="0">
            <a:spAutoFit/>
          </a:bodyPr>
          <a:lstStyle/>
          <a:p>
            <a:pPr marL="285750" indent="-285750">
              <a:buFont typeface="Arial"/>
              <a:buChar char="•"/>
            </a:pPr>
            <a:r>
              <a:rPr lang="en-US" sz="2000" dirty="0"/>
              <a:t>As in previous pandemics, a major focus of public health, political and popular attention was on expediting the production and distribution of a vaccine before the worst effects of the pandemic hit; timing was everything</a:t>
            </a:r>
          </a:p>
        </p:txBody>
      </p:sp>
      <p:sp>
        <p:nvSpPr>
          <p:cNvPr id="4" name="TextBox 3"/>
          <p:cNvSpPr txBox="1"/>
          <p:nvPr/>
        </p:nvSpPr>
        <p:spPr>
          <a:xfrm>
            <a:off x="149024" y="4532605"/>
            <a:ext cx="7245690" cy="1039844"/>
          </a:xfrm>
          <a:prstGeom prst="rect">
            <a:avLst/>
          </a:prstGeom>
          <a:solidFill>
            <a:srgbClr val="FFFFFF"/>
          </a:solidFill>
          <a:ln>
            <a:solidFill>
              <a:srgbClr val="4F81BD"/>
            </a:solidFill>
          </a:ln>
        </p:spPr>
        <p:txBody>
          <a:bodyPr wrap="square" rtlCol="0">
            <a:spAutoFit/>
          </a:bodyPr>
          <a:lstStyle/>
          <a:p>
            <a:pPr marL="285750" indent="-285750">
              <a:buFont typeface="Arial"/>
              <a:buChar char="•"/>
            </a:pPr>
            <a:r>
              <a:rPr lang="en-US" sz="2000" b="1" dirty="0"/>
              <a:t>April 24 </a:t>
            </a:r>
            <a:r>
              <a:rPr lang="en-US" sz="2000" dirty="0"/>
              <a:t>– First confirmed H1N1 case in Canada</a:t>
            </a:r>
          </a:p>
          <a:p>
            <a:pPr marL="285750" indent="-285750">
              <a:buFont typeface="Arial"/>
              <a:buChar char="•"/>
            </a:pPr>
            <a:r>
              <a:rPr lang="en-US" sz="2000" b="1" dirty="0"/>
              <a:t>May 8 </a:t>
            </a:r>
            <a:r>
              <a:rPr lang="en-US" sz="2000" dirty="0"/>
              <a:t>– First confirmed death in Canada from H1N1</a:t>
            </a:r>
          </a:p>
          <a:p>
            <a:pPr marL="285750" indent="-285750">
              <a:buFont typeface="Arial"/>
              <a:buChar char="•"/>
            </a:pPr>
            <a:r>
              <a:rPr lang="en-US" sz="2000" b="1" dirty="0"/>
              <a:t>June 10 </a:t>
            </a:r>
            <a:r>
              <a:rPr lang="en-US" sz="2000" dirty="0"/>
              <a:t>– World Health Organization declared H1N1 a pandemic</a:t>
            </a:r>
          </a:p>
        </p:txBody>
      </p:sp>
    </p:spTree>
    <p:extLst>
      <p:ext uri="{BB962C8B-B14F-4D97-AF65-F5344CB8AC3E}">
        <p14:creationId xmlns:p14="http://schemas.microsoft.com/office/powerpoint/2010/main" val="1982052634"/>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xmlns:p14="http://schemas.microsoft.com/office/powerpoint/2010/main" spd="med" advClick="0" advTm="6000">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1n1.jpeg.size-custom-crop.1086x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extBox 1"/>
          <p:cNvSpPr txBox="1"/>
          <p:nvPr/>
        </p:nvSpPr>
        <p:spPr>
          <a:xfrm>
            <a:off x="149024" y="142551"/>
            <a:ext cx="7613252" cy="1323439"/>
          </a:xfrm>
          <a:prstGeom prst="rect">
            <a:avLst/>
          </a:prstGeom>
          <a:solidFill>
            <a:srgbClr val="FFFFFF"/>
          </a:solidFill>
          <a:ln>
            <a:solidFill>
              <a:srgbClr val="4F81BD"/>
            </a:solidFill>
          </a:ln>
        </p:spPr>
        <p:txBody>
          <a:bodyPr wrap="square" rtlCol="0">
            <a:spAutoFit/>
          </a:bodyPr>
          <a:lstStyle/>
          <a:p>
            <a:pPr marL="285750" indent="-285750">
              <a:buFont typeface="Arial"/>
              <a:buChar char="•"/>
            </a:pPr>
            <a:r>
              <a:rPr lang="en-US" sz="2000" b="1" dirty="0"/>
              <a:t>May 27 </a:t>
            </a:r>
            <a:r>
              <a:rPr lang="en-US" sz="2000" dirty="0"/>
              <a:t>– H1N1 virus seed strain provided to GSK Canada to begin vaccine production at its facility in Quebec</a:t>
            </a:r>
          </a:p>
          <a:p>
            <a:pPr marL="285750" indent="-285750">
              <a:buFont typeface="Arial"/>
              <a:buChar char="•"/>
            </a:pPr>
            <a:r>
              <a:rPr lang="en-US" sz="2000" dirty="0"/>
              <a:t>Under the Canadian pandemic plan, GSK granted the full contract to supply pandemic influenza vaccine  </a:t>
            </a:r>
          </a:p>
        </p:txBody>
      </p:sp>
      <p:pic>
        <p:nvPicPr>
          <p:cNvPr id="5" name="Picture 4" descr="glaxosmithkline_sn125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0643" y="2250463"/>
            <a:ext cx="5826155" cy="3276629"/>
          </a:xfrm>
          <a:prstGeom prst="rect">
            <a:avLst/>
          </a:prstGeom>
          <a:ln>
            <a:solidFill>
              <a:srgbClr val="4F81BD"/>
            </a:solidFill>
          </a:ln>
        </p:spPr>
      </p:pic>
    </p:spTree>
    <p:extLst>
      <p:ext uri="{BB962C8B-B14F-4D97-AF65-F5344CB8AC3E}">
        <p14:creationId xmlns:p14="http://schemas.microsoft.com/office/powerpoint/2010/main" val="114914261"/>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xmlns:p14="http://schemas.microsoft.com/office/powerpoint/2010/main" spd="med" advClick="0" advTm="10000">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1n1.jpeg.size-custom-crop.1086x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extBox 1"/>
          <p:cNvSpPr txBox="1"/>
          <p:nvPr/>
        </p:nvSpPr>
        <p:spPr>
          <a:xfrm>
            <a:off x="149024" y="142551"/>
            <a:ext cx="7613252" cy="707886"/>
          </a:xfrm>
          <a:prstGeom prst="rect">
            <a:avLst/>
          </a:prstGeom>
          <a:solidFill>
            <a:srgbClr val="FFFFFF"/>
          </a:solidFill>
          <a:ln>
            <a:solidFill>
              <a:srgbClr val="4F81BD"/>
            </a:solidFill>
          </a:ln>
        </p:spPr>
        <p:txBody>
          <a:bodyPr wrap="square" rtlCol="0">
            <a:spAutoFit/>
          </a:bodyPr>
          <a:lstStyle/>
          <a:p>
            <a:pPr marL="285750" indent="-285750">
              <a:buFont typeface="Arial"/>
              <a:buChar char="•"/>
            </a:pPr>
            <a:r>
              <a:rPr lang="en-US" sz="2000" b="1" dirty="0"/>
              <a:t>July </a:t>
            </a:r>
            <a:r>
              <a:rPr lang="en-US" sz="2000" dirty="0"/>
              <a:t>– Initial H1N1 vaccine production slowed by low yields, pushing first vaccine delivery to September/October</a:t>
            </a:r>
          </a:p>
        </p:txBody>
      </p:sp>
      <p:pic>
        <p:nvPicPr>
          <p:cNvPr id="4" name="Picture 3" descr="GlobeMail-2009-07-14-pA6-GlobalVaccineShortfallLoomsNoGuaranteeCanadaWillRecFullSupplyInTime-clip-cro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7299" y="850437"/>
            <a:ext cx="1665066" cy="4538033"/>
          </a:xfrm>
          <a:prstGeom prst="rect">
            <a:avLst/>
          </a:prstGeom>
          <a:ln>
            <a:solidFill>
              <a:srgbClr val="4F81BD"/>
            </a:solidFill>
          </a:ln>
        </p:spPr>
      </p:pic>
      <p:sp>
        <p:nvSpPr>
          <p:cNvPr id="5" name="TextBox 4"/>
          <p:cNvSpPr txBox="1"/>
          <p:nvPr/>
        </p:nvSpPr>
        <p:spPr>
          <a:xfrm>
            <a:off x="7060796" y="5407840"/>
            <a:ext cx="1783527" cy="230832"/>
          </a:xfrm>
          <a:prstGeom prst="rect">
            <a:avLst/>
          </a:prstGeom>
          <a:solidFill>
            <a:schemeClr val="bg1"/>
          </a:solidFill>
          <a:ln>
            <a:solidFill>
              <a:srgbClr val="4F81BD"/>
            </a:solidFill>
          </a:ln>
        </p:spPr>
        <p:txBody>
          <a:bodyPr wrap="square" rtlCol="0">
            <a:spAutoFit/>
          </a:bodyPr>
          <a:lstStyle/>
          <a:p>
            <a:r>
              <a:rPr lang="en-US" sz="900" i="1" dirty="0"/>
              <a:t>Globe &amp; Mail</a:t>
            </a:r>
            <a:r>
              <a:rPr lang="en-US" sz="900" dirty="0"/>
              <a:t>, July 14, 2009, p. A6</a:t>
            </a:r>
          </a:p>
        </p:txBody>
      </p:sp>
    </p:spTree>
    <p:extLst>
      <p:ext uri="{BB962C8B-B14F-4D97-AF65-F5344CB8AC3E}">
        <p14:creationId xmlns:p14="http://schemas.microsoft.com/office/powerpoint/2010/main" val="2266763118"/>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xmlns:p14="http://schemas.microsoft.com/office/powerpoint/2010/main" spd="med" advClick="0" advTm="10000">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1n1.jpeg.size-custom-crop.1086x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extBox 1"/>
          <p:cNvSpPr txBox="1"/>
          <p:nvPr/>
        </p:nvSpPr>
        <p:spPr>
          <a:xfrm>
            <a:off x="149024" y="142551"/>
            <a:ext cx="7613252" cy="707886"/>
          </a:xfrm>
          <a:prstGeom prst="rect">
            <a:avLst/>
          </a:prstGeom>
          <a:solidFill>
            <a:srgbClr val="FFFFFF"/>
          </a:solidFill>
          <a:ln>
            <a:solidFill>
              <a:srgbClr val="4F81BD"/>
            </a:solidFill>
          </a:ln>
        </p:spPr>
        <p:txBody>
          <a:bodyPr wrap="square" rtlCol="0">
            <a:spAutoFit/>
          </a:bodyPr>
          <a:lstStyle/>
          <a:p>
            <a:pPr marL="285750" indent="-285750">
              <a:buFont typeface="Arial"/>
              <a:buChar char="•"/>
            </a:pPr>
            <a:r>
              <a:rPr lang="en-US" sz="2000" b="1" dirty="0"/>
              <a:t>Aug 6 </a:t>
            </a:r>
            <a:r>
              <a:rPr lang="en-US" sz="2000" dirty="0"/>
              <a:t>– Health Canada formally places order for 50.4 million doses at a total cost of $400 million (paid 60% federal gov’t/40% provinces)</a:t>
            </a:r>
          </a:p>
        </p:txBody>
      </p:sp>
      <p:pic>
        <p:nvPicPr>
          <p:cNvPr id="5" name="Picture 4" descr="GlobeMail-2009-08-07-pA4-CanadaToBuy50millionDosesFluVaccine-cli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024" y="992988"/>
            <a:ext cx="5037961" cy="2754216"/>
          </a:xfrm>
          <a:prstGeom prst="rect">
            <a:avLst/>
          </a:prstGeom>
          <a:ln>
            <a:solidFill>
              <a:srgbClr val="4F81BD"/>
            </a:solidFill>
          </a:ln>
        </p:spPr>
      </p:pic>
      <p:sp>
        <p:nvSpPr>
          <p:cNvPr id="6" name="TextBox 5">
            <a:extLst>
              <a:ext uri="{FF2B5EF4-FFF2-40B4-BE49-F238E27FC236}">
                <a16:creationId xmlns:a16="http://schemas.microsoft.com/office/drawing/2014/main" id="{699A19E7-C254-B54A-9F63-4233C410028C}"/>
              </a:ext>
            </a:extLst>
          </p:cNvPr>
          <p:cNvSpPr txBox="1"/>
          <p:nvPr/>
        </p:nvSpPr>
        <p:spPr>
          <a:xfrm>
            <a:off x="103668" y="4522754"/>
            <a:ext cx="8332461" cy="1015663"/>
          </a:xfrm>
          <a:prstGeom prst="rect">
            <a:avLst/>
          </a:prstGeom>
          <a:solidFill>
            <a:srgbClr val="FFFFFF"/>
          </a:solidFill>
          <a:ln>
            <a:solidFill>
              <a:srgbClr val="4F81BD"/>
            </a:solidFill>
          </a:ln>
        </p:spPr>
        <p:txBody>
          <a:bodyPr wrap="square" rtlCol="0">
            <a:spAutoFit/>
          </a:bodyPr>
          <a:lstStyle/>
          <a:p>
            <a:pPr marL="285750" indent="-285750">
              <a:buFont typeface="Arial"/>
              <a:buChar char="•"/>
            </a:pPr>
            <a:r>
              <a:rPr lang="en-US" sz="2000" dirty="0"/>
              <a:t>The delays coupled with continuing spread of the pandemic, raised public expectations and many questions about the vaccine’s safety and effectiveness once given, especially if the pandemic had passed by then </a:t>
            </a:r>
          </a:p>
        </p:txBody>
      </p:sp>
    </p:spTree>
    <p:extLst>
      <p:ext uri="{BB962C8B-B14F-4D97-AF65-F5344CB8AC3E}">
        <p14:creationId xmlns:p14="http://schemas.microsoft.com/office/powerpoint/2010/main" val="3477162815"/>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xmlns:p14="http://schemas.microsoft.com/office/powerpoint/2010/main" spd="med" advClick="0" advTm="10000">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1n1.jpeg.size-custom-crop.1086x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extBox 1"/>
          <p:cNvSpPr txBox="1"/>
          <p:nvPr/>
        </p:nvSpPr>
        <p:spPr>
          <a:xfrm>
            <a:off x="149024" y="142551"/>
            <a:ext cx="7613252" cy="1323439"/>
          </a:xfrm>
          <a:prstGeom prst="rect">
            <a:avLst/>
          </a:prstGeom>
          <a:solidFill>
            <a:srgbClr val="FFFFFF"/>
          </a:solidFill>
          <a:ln>
            <a:solidFill>
              <a:srgbClr val="4F81BD"/>
            </a:solidFill>
          </a:ln>
        </p:spPr>
        <p:txBody>
          <a:bodyPr wrap="square" rtlCol="0">
            <a:spAutoFit/>
          </a:bodyPr>
          <a:lstStyle/>
          <a:p>
            <a:pPr marL="285750" indent="-285750">
              <a:buFont typeface="Arial"/>
              <a:buChar char="•"/>
            </a:pPr>
            <a:r>
              <a:rPr lang="en-US" sz="2000" b="1" dirty="0"/>
              <a:t>Oct 21 </a:t>
            </a:r>
            <a:r>
              <a:rPr lang="en-US" sz="2000" dirty="0"/>
              <a:t>– Health Canada approves GSK’s H1N1 vaccine just as a second wave of H1N1 cases hit</a:t>
            </a:r>
          </a:p>
          <a:p>
            <a:pPr marL="285750" indent="-285750">
              <a:buFont typeface="Arial"/>
              <a:buChar char="•"/>
            </a:pPr>
            <a:r>
              <a:rPr lang="en-US" sz="2000" b="1" dirty="0"/>
              <a:t>Oct 26 </a:t>
            </a:r>
            <a:r>
              <a:rPr lang="en-US" sz="2000" dirty="0"/>
              <a:t>– The first H1N1 immunization clinics open across Canada; the largest immunization effort in Canadian history</a:t>
            </a:r>
          </a:p>
        </p:txBody>
      </p:sp>
      <p:pic>
        <p:nvPicPr>
          <p:cNvPr id="5" name="Picture 4" descr="GlobeMail-2009-10-27-pA1-H1N1PandemicHistoricVaccineRolloutBegins-clip-cro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7732" y="1930918"/>
            <a:ext cx="5477441" cy="3292415"/>
          </a:xfrm>
          <a:prstGeom prst="rect">
            <a:avLst/>
          </a:prstGeom>
          <a:ln>
            <a:solidFill>
              <a:srgbClr val="4F81BD"/>
            </a:solidFill>
          </a:ln>
        </p:spPr>
      </p:pic>
      <p:sp>
        <p:nvSpPr>
          <p:cNvPr id="7" name="TextBox 6"/>
          <p:cNvSpPr txBox="1"/>
          <p:nvPr/>
        </p:nvSpPr>
        <p:spPr>
          <a:xfrm>
            <a:off x="5439643" y="5177976"/>
            <a:ext cx="1771888" cy="230832"/>
          </a:xfrm>
          <a:prstGeom prst="rect">
            <a:avLst/>
          </a:prstGeom>
          <a:solidFill>
            <a:schemeClr val="bg1"/>
          </a:solidFill>
          <a:ln>
            <a:solidFill>
              <a:srgbClr val="4F81BD"/>
            </a:solidFill>
          </a:ln>
        </p:spPr>
        <p:txBody>
          <a:bodyPr wrap="square" rtlCol="0">
            <a:spAutoFit/>
          </a:bodyPr>
          <a:lstStyle/>
          <a:p>
            <a:r>
              <a:rPr lang="en-US" sz="900" i="1" dirty="0"/>
              <a:t>Globe &amp; Mail</a:t>
            </a:r>
            <a:r>
              <a:rPr lang="en-US" sz="900" dirty="0"/>
              <a:t>, Oct 27, 2009, p. A1</a:t>
            </a:r>
          </a:p>
        </p:txBody>
      </p:sp>
      <p:pic>
        <p:nvPicPr>
          <p:cNvPr id="8" name="Picture 7" descr="A picture containing bottle, indoor, person, food&#10;&#10;Description automatically generated">
            <a:extLst>
              <a:ext uri="{FF2B5EF4-FFF2-40B4-BE49-F238E27FC236}">
                <a16:creationId xmlns:a16="http://schemas.microsoft.com/office/drawing/2014/main" id="{DC7B132E-57DF-0B47-B552-95FC6A678E5C}"/>
              </a:ext>
            </a:extLst>
          </p:cNvPr>
          <p:cNvPicPr>
            <a:picLocks noChangeAspect="1"/>
          </p:cNvPicPr>
          <p:nvPr/>
        </p:nvPicPr>
        <p:blipFill>
          <a:blip r:embed="rId4"/>
          <a:stretch>
            <a:fillRect/>
          </a:stretch>
        </p:blipFill>
        <p:spPr>
          <a:xfrm>
            <a:off x="595150" y="1608541"/>
            <a:ext cx="2519109" cy="3874880"/>
          </a:xfrm>
          <a:prstGeom prst="rect">
            <a:avLst/>
          </a:prstGeom>
          <a:ln>
            <a:solidFill>
              <a:schemeClr val="accent1"/>
            </a:solidFill>
          </a:ln>
        </p:spPr>
      </p:pic>
    </p:spTree>
    <p:extLst>
      <p:ext uri="{BB962C8B-B14F-4D97-AF65-F5344CB8AC3E}">
        <p14:creationId xmlns:p14="http://schemas.microsoft.com/office/powerpoint/2010/main" val="235826184"/>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xmlns:p14="http://schemas.microsoft.com/office/powerpoint/2010/main" spd="med" advClick="0" advTm="10000">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1n1.jpeg.size-custom-crop.1086x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extBox 1"/>
          <p:cNvSpPr txBox="1"/>
          <p:nvPr/>
        </p:nvSpPr>
        <p:spPr>
          <a:xfrm>
            <a:off x="149024" y="142551"/>
            <a:ext cx="7769550" cy="1015663"/>
          </a:xfrm>
          <a:prstGeom prst="rect">
            <a:avLst/>
          </a:prstGeom>
          <a:solidFill>
            <a:srgbClr val="FFFFFF"/>
          </a:solidFill>
          <a:ln>
            <a:solidFill>
              <a:srgbClr val="4F81BD"/>
            </a:solidFill>
          </a:ln>
        </p:spPr>
        <p:txBody>
          <a:bodyPr wrap="square" rtlCol="0">
            <a:spAutoFit/>
          </a:bodyPr>
          <a:lstStyle/>
          <a:p>
            <a:pPr marL="285750" indent="-285750">
              <a:buFont typeface="Arial"/>
              <a:buChar char="•"/>
            </a:pPr>
            <a:r>
              <a:rPr lang="en-US" sz="2000" b="1" dirty="0"/>
              <a:t>Oct 27</a:t>
            </a:r>
            <a:r>
              <a:rPr lang="en-US" sz="2000" dirty="0"/>
              <a:t> – Sudden death in Toronto of an otherwise “healthy as can be” 13-year-old boy due to H1N1 galvanized media and public attention to the threat of H1N1 and sharply boosted vaccine uptake </a:t>
            </a:r>
          </a:p>
        </p:txBody>
      </p:sp>
      <p:pic>
        <p:nvPicPr>
          <p:cNvPr id="4" name="Picture 3" descr="GlobeMail-2009-10-28-pA17-DeathOfEvenFrustaglio-clip-cro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7716" y="1713108"/>
            <a:ext cx="4249115" cy="3783123"/>
          </a:xfrm>
          <a:prstGeom prst="rect">
            <a:avLst/>
          </a:prstGeom>
          <a:ln>
            <a:solidFill>
              <a:srgbClr val="4F81BD"/>
            </a:solidFill>
          </a:ln>
        </p:spPr>
      </p:pic>
      <p:pic>
        <p:nvPicPr>
          <p:cNvPr id="5" name="Picture 4" descr="evanfrustagalio.jpeg.size-custom-crop.1086x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89696" y="1582149"/>
            <a:ext cx="1709680" cy="2194560"/>
          </a:xfrm>
          <a:prstGeom prst="rect">
            <a:avLst/>
          </a:prstGeom>
          <a:ln>
            <a:solidFill>
              <a:srgbClr val="4F81BD"/>
            </a:solidFill>
          </a:ln>
        </p:spPr>
      </p:pic>
      <p:sp>
        <p:nvSpPr>
          <p:cNvPr id="6" name="TextBox 5"/>
          <p:cNvSpPr txBox="1"/>
          <p:nvPr/>
        </p:nvSpPr>
        <p:spPr>
          <a:xfrm>
            <a:off x="5892126" y="5444448"/>
            <a:ext cx="2026448" cy="230832"/>
          </a:xfrm>
          <a:prstGeom prst="rect">
            <a:avLst/>
          </a:prstGeom>
          <a:solidFill>
            <a:schemeClr val="bg1"/>
          </a:solidFill>
          <a:ln>
            <a:solidFill>
              <a:srgbClr val="4F81BD"/>
            </a:solidFill>
          </a:ln>
        </p:spPr>
        <p:txBody>
          <a:bodyPr wrap="square" rtlCol="0">
            <a:spAutoFit/>
          </a:bodyPr>
          <a:lstStyle/>
          <a:p>
            <a:r>
              <a:rPr lang="en-US" sz="900" i="1" dirty="0"/>
              <a:t>Globe &amp; Mail</a:t>
            </a:r>
            <a:r>
              <a:rPr lang="en-US" sz="900" dirty="0"/>
              <a:t>, Oct 28, 2009, p. A17</a:t>
            </a:r>
          </a:p>
        </p:txBody>
      </p:sp>
    </p:spTree>
    <p:extLst>
      <p:ext uri="{BB962C8B-B14F-4D97-AF65-F5344CB8AC3E}">
        <p14:creationId xmlns:p14="http://schemas.microsoft.com/office/powerpoint/2010/main" val="2108185313"/>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xmlns:p14="http://schemas.microsoft.com/office/powerpoint/2010/main" spd="med" advClick="0" advTm="10000">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1n1.jpeg.size-custom-crop.1086x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4" name="TextBox 3"/>
          <p:cNvSpPr txBox="1"/>
          <p:nvPr/>
        </p:nvSpPr>
        <p:spPr>
          <a:xfrm>
            <a:off x="149024" y="168470"/>
            <a:ext cx="7360555" cy="707886"/>
          </a:xfrm>
          <a:prstGeom prst="rect">
            <a:avLst/>
          </a:prstGeom>
          <a:solidFill>
            <a:srgbClr val="FFFFFF"/>
          </a:solidFill>
          <a:ln>
            <a:solidFill>
              <a:srgbClr val="4F81BD"/>
            </a:solidFill>
          </a:ln>
        </p:spPr>
        <p:txBody>
          <a:bodyPr wrap="square" rtlCol="0">
            <a:spAutoFit/>
          </a:bodyPr>
          <a:lstStyle/>
          <a:p>
            <a:pPr marL="285750" indent="-285750">
              <a:buFont typeface="Arial"/>
              <a:buChar char="•"/>
            </a:pPr>
            <a:r>
              <a:rPr lang="en-US" sz="2000" dirty="0"/>
              <a:t>Ultimately, only 40% of Canadians received the H1N1 vaccine, although it was one of the highest uptakes in the world</a:t>
            </a:r>
          </a:p>
        </p:txBody>
      </p:sp>
      <p:pic>
        <p:nvPicPr>
          <p:cNvPr id="5" name="Picture 4" descr="GlobeMail-2009-10-29-pA1-FluShotClinicStruggleToKeepUpWithDemand-clip-cro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024" y="1023801"/>
            <a:ext cx="6013684" cy="1854279"/>
          </a:xfrm>
          <a:prstGeom prst="rect">
            <a:avLst/>
          </a:prstGeom>
          <a:ln>
            <a:solidFill>
              <a:srgbClr val="4F81BD"/>
            </a:solidFill>
          </a:ln>
        </p:spPr>
      </p:pic>
      <p:sp>
        <p:nvSpPr>
          <p:cNvPr id="6" name="TextBox 5"/>
          <p:cNvSpPr txBox="1"/>
          <p:nvPr/>
        </p:nvSpPr>
        <p:spPr>
          <a:xfrm>
            <a:off x="2149305" y="2872157"/>
            <a:ext cx="1940139" cy="230832"/>
          </a:xfrm>
          <a:prstGeom prst="rect">
            <a:avLst/>
          </a:prstGeom>
          <a:solidFill>
            <a:schemeClr val="bg1"/>
          </a:solidFill>
          <a:ln>
            <a:solidFill>
              <a:srgbClr val="4F81BD"/>
            </a:solidFill>
          </a:ln>
        </p:spPr>
        <p:txBody>
          <a:bodyPr wrap="square" rtlCol="0">
            <a:spAutoFit/>
          </a:bodyPr>
          <a:lstStyle/>
          <a:p>
            <a:r>
              <a:rPr lang="en-US" sz="900" i="1" dirty="0"/>
              <a:t>Globe &amp; Mail</a:t>
            </a:r>
            <a:r>
              <a:rPr lang="en-US" sz="900" dirty="0"/>
              <a:t>, Oct 29, 2009, p. A1</a:t>
            </a:r>
          </a:p>
        </p:txBody>
      </p:sp>
    </p:spTree>
    <p:extLst>
      <p:ext uri="{BB962C8B-B14F-4D97-AF65-F5344CB8AC3E}">
        <p14:creationId xmlns:p14="http://schemas.microsoft.com/office/powerpoint/2010/main" val="2969033118"/>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xmlns:p14="http://schemas.microsoft.com/office/powerpoint/2010/main" spd="med" advClick="0" advTm="10000">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1n1.jpeg.size-custom-crop.1086x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4" name="TextBox 3"/>
          <p:cNvSpPr txBox="1"/>
          <p:nvPr/>
        </p:nvSpPr>
        <p:spPr>
          <a:xfrm>
            <a:off x="129587" y="168470"/>
            <a:ext cx="7360555" cy="1015663"/>
          </a:xfrm>
          <a:prstGeom prst="rect">
            <a:avLst/>
          </a:prstGeom>
          <a:solidFill>
            <a:srgbClr val="FFFFFF"/>
          </a:solidFill>
          <a:ln>
            <a:solidFill>
              <a:srgbClr val="4F81BD"/>
            </a:solidFill>
          </a:ln>
        </p:spPr>
        <p:txBody>
          <a:bodyPr wrap="square" rtlCol="0">
            <a:spAutoFit/>
          </a:bodyPr>
          <a:lstStyle/>
          <a:p>
            <a:pPr marL="285750" indent="-285750">
              <a:buFont typeface="Arial"/>
              <a:buChar char="•"/>
            </a:pPr>
            <a:r>
              <a:rPr lang="en-US" sz="2000" dirty="0"/>
              <a:t>This unprecedented effort also highlighted many issues, particularly related to the pandemic vaccine supply in Canada and the issue of vaccine hesitancy, especially among young adults</a:t>
            </a:r>
          </a:p>
        </p:txBody>
      </p:sp>
      <p:pic>
        <p:nvPicPr>
          <p:cNvPr id="8" name="Picture 7" descr="GlobeMail-2009-11-06-pA1-H1N1CanadaNeedsTwoVaccineSuppliersOttawaAdmits-clip-cro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87" y="1342193"/>
            <a:ext cx="5825837" cy="1809354"/>
          </a:xfrm>
          <a:prstGeom prst="rect">
            <a:avLst/>
          </a:prstGeom>
          <a:ln>
            <a:solidFill>
              <a:srgbClr val="4F81BD"/>
            </a:solidFill>
          </a:ln>
        </p:spPr>
      </p:pic>
      <p:sp>
        <p:nvSpPr>
          <p:cNvPr id="5" name="TextBox 4"/>
          <p:cNvSpPr txBox="1"/>
          <p:nvPr/>
        </p:nvSpPr>
        <p:spPr>
          <a:xfrm>
            <a:off x="2160218" y="3151547"/>
            <a:ext cx="1870868" cy="230832"/>
          </a:xfrm>
          <a:prstGeom prst="rect">
            <a:avLst/>
          </a:prstGeom>
          <a:solidFill>
            <a:schemeClr val="bg1"/>
          </a:solidFill>
          <a:ln>
            <a:solidFill>
              <a:srgbClr val="4F81BD"/>
            </a:solidFill>
          </a:ln>
        </p:spPr>
        <p:txBody>
          <a:bodyPr wrap="square" rtlCol="0">
            <a:spAutoFit/>
          </a:bodyPr>
          <a:lstStyle/>
          <a:p>
            <a:r>
              <a:rPr lang="en-US" sz="900" i="1" dirty="0"/>
              <a:t>Globe &amp; Mail</a:t>
            </a:r>
            <a:r>
              <a:rPr lang="en-US" sz="900" dirty="0"/>
              <a:t>, Nov 6, 2009, p. A1</a:t>
            </a:r>
          </a:p>
        </p:txBody>
      </p:sp>
    </p:spTree>
    <p:extLst>
      <p:ext uri="{BB962C8B-B14F-4D97-AF65-F5344CB8AC3E}">
        <p14:creationId xmlns:p14="http://schemas.microsoft.com/office/powerpoint/2010/main" val="4021236666"/>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xmlns:p14="http://schemas.microsoft.com/office/powerpoint/2010/main" spd="med" advClick="0" advTm="10000">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animal, coral, fish, underwater&#10;&#10;Description automatically generated">
            <a:extLst>
              <a:ext uri="{FF2B5EF4-FFF2-40B4-BE49-F238E27FC236}">
                <a16:creationId xmlns:a16="http://schemas.microsoft.com/office/drawing/2014/main" id="{49DA2155-BF4F-E343-863E-BB7003FA17F0}"/>
              </a:ext>
            </a:extLst>
          </p:cNvPr>
          <p:cNvPicPr>
            <a:picLocks noChangeAspect="1"/>
          </p:cNvPicPr>
          <p:nvPr/>
        </p:nvPicPr>
        <p:blipFill>
          <a:blip r:embed="rId2"/>
          <a:stretch>
            <a:fillRect/>
          </a:stretch>
        </p:blipFill>
        <p:spPr>
          <a:xfrm>
            <a:off x="-72348" y="0"/>
            <a:ext cx="9216348" cy="5715000"/>
          </a:xfrm>
          <a:prstGeom prst="rect">
            <a:avLst/>
          </a:prstGeom>
        </p:spPr>
      </p:pic>
      <p:sp>
        <p:nvSpPr>
          <p:cNvPr id="5" name="TextBox 4">
            <a:extLst>
              <a:ext uri="{FF2B5EF4-FFF2-40B4-BE49-F238E27FC236}">
                <a16:creationId xmlns:a16="http://schemas.microsoft.com/office/drawing/2014/main" id="{206A20B3-DDDC-4E47-8805-04932D321A42}"/>
              </a:ext>
            </a:extLst>
          </p:cNvPr>
          <p:cNvSpPr txBox="1"/>
          <p:nvPr/>
        </p:nvSpPr>
        <p:spPr>
          <a:xfrm>
            <a:off x="30087" y="160377"/>
            <a:ext cx="4837044" cy="369332"/>
          </a:xfrm>
          <a:prstGeom prst="rect">
            <a:avLst/>
          </a:prstGeom>
          <a:solidFill>
            <a:schemeClr val="bg1"/>
          </a:solidFill>
          <a:ln>
            <a:solidFill>
              <a:schemeClr val="accent1"/>
            </a:solidFill>
          </a:ln>
        </p:spPr>
        <p:txBody>
          <a:bodyPr wrap="square" rtlCol="0">
            <a:spAutoFit/>
          </a:bodyPr>
          <a:lstStyle/>
          <a:p>
            <a:r>
              <a:rPr lang="en-US" b="1" dirty="0"/>
              <a:t>Canada’s Emergency Vaccine Responses Legacy</a:t>
            </a:r>
          </a:p>
        </p:txBody>
      </p:sp>
      <p:sp>
        <p:nvSpPr>
          <p:cNvPr id="6" name="TextBox 5">
            <a:extLst>
              <a:ext uri="{FF2B5EF4-FFF2-40B4-BE49-F238E27FC236}">
                <a16:creationId xmlns:a16="http://schemas.microsoft.com/office/drawing/2014/main" id="{245A7682-2A69-3541-BEF0-9C3DC7F8959B}"/>
              </a:ext>
            </a:extLst>
          </p:cNvPr>
          <p:cNvSpPr txBox="1"/>
          <p:nvPr/>
        </p:nvSpPr>
        <p:spPr>
          <a:xfrm>
            <a:off x="30087" y="690086"/>
            <a:ext cx="5341600" cy="4783061"/>
          </a:xfrm>
          <a:prstGeom prst="rect">
            <a:avLst/>
          </a:prstGeom>
          <a:solidFill>
            <a:schemeClr val="bg1"/>
          </a:solidFill>
          <a:ln>
            <a:solidFill>
              <a:schemeClr val="accent1"/>
            </a:solidFill>
          </a:ln>
        </p:spPr>
        <p:txBody>
          <a:bodyPr wrap="square" rtlCol="0">
            <a:spAutoFit/>
          </a:bodyPr>
          <a:lstStyle/>
          <a:p>
            <a:r>
              <a:rPr lang="en-US" b="1" dirty="0"/>
              <a:t>Influenza 1918</a:t>
            </a:r>
          </a:p>
          <a:p>
            <a:pPr marL="285750" indent="-285750">
              <a:buFont typeface="Arial" panose="020B0604020202020204" pitchFamily="34" charset="0"/>
              <a:buChar char="•"/>
            </a:pPr>
            <a:r>
              <a:rPr lang="en-US" dirty="0"/>
              <a:t>Broad willingness to be bold in the face of a pandemic emergency and limited knowledge</a:t>
            </a:r>
          </a:p>
          <a:p>
            <a:endParaRPr lang="en-US" b="1" dirty="0"/>
          </a:p>
          <a:p>
            <a:r>
              <a:rPr lang="en-US" b="1" dirty="0"/>
              <a:t>Influenza 1957</a:t>
            </a:r>
          </a:p>
          <a:p>
            <a:pPr marL="285750" indent="-285750">
              <a:buFont typeface="Arial" panose="020B0604020202020204" pitchFamily="34" charset="0"/>
              <a:buChar char="•"/>
            </a:pPr>
            <a:r>
              <a:rPr lang="en-US" dirty="0"/>
              <a:t>Federal leadership to secure vaccine, yet limited capacity to produce it quickly</a:t>
            </a:r>
          </a:p>
          <a:p>
            <a:endParaRPr lang="en-US" b="1" dirty="0"/>
          </a:p>
          <a:p>
            <a:r>
              <a:rPr lang="en-US" b="1" dirty="0"/>
              <a:t>Influenza 1976</a:t>
            </a:r>
          </a:p>
          <a:p>
            <a:pPr marL="285750" indent="-285750">
              <a:buFont typeface="Arial" panose="020B0604020202020204" pitchFamily="34" charset="0"/>
              <a:buChar char="•"/>
            </a:pPr>
            <a:r>
              <a:rPr lang="en-US" dirty="0"/>
              <a:t>Heightened U.S./Canadian cross-border sensitivities surrounding potential pandemic threat and rapid large-scale vaccine response</a:t>
            </a:r>
          </a:p>
          <a:p>
            <a:endParaRPr lang="en-US" b="1" dirty="0"/>
          </a:p>
          <a:p>
            <a:r>
              <a:rPr lang="en-US" b="1" dirty="0"/>
              <a:t>Influenza 2009</a:t>
            </a:r>
          </a:p>
          <a:p>
            <a:pPr marL="285750" indent="-285750">
              <a:buFont typeface="Arial" panose="020B0604020202020204" pitchFamily="34" charset="0"/>
              <a:buChar char="•"/>
            </a:pPr>
            <a:r>
              <a:rPr lang="en-US" dirty="0"/>
              <a:t>Strong Canadian vaccine initiative complicated by slow production and roll-out that enabled public hesitations to grow</a:t>
            </a:r>
          </a:p>
        </p:txBody>
      </p:sp>
      <p:sp>
        <p:nvSpPr>
          <p:cNvPr id="7" name="TextBox 6">
            <a:extLst>
              <a:ext uri="{FF2B5EF4-FFF2-40B4-BE49-F238E27FC236}">
                <a16:creationId xmlns:a16="http://schemas.microsoft.com/office/drawing/2014/main" id="{2ABA6BAA-4937-CF48-B172-79473181993E}"/>
              </a:ext>
            </a:extLst>
          </p:cNvPr>
          <p:cNvSpPr txBox="1"/>
          <p:nvPr/>
        </p:nvSpPr>
        <p:spPr>
          <a:xfrm>
            <a:off x="5471078" y="197447"/>
            <a:ext cx="3573531" cy="3416320"/>
          </a:xfrm>
          <a:prstGeom prst="rect">
            <a:avLst/>
          </a:prstGeom>
          <a:solidFill>
            <a:schemeClr val="bg1"/>
          </a:solidFill>
          <a:ln>
            <a:solidFill>
              <a:schemeClr val="accent1"/>
            </a:solidFill>
          </a:ln>
        </p:spPr>
        <p:txBody>
          <a:bodyPr wrap="square" rtlCol="0">
            <a:spAutoFit/>
          </a:bodyPr>
          <a:lstStyle/>
          <a:p>
            <a:r>
              <a:rPr lang="en-US" b="1" dirty="0"/>
              <a:t>Polio Vaccine</a:t>
            </a:r>
          </a:p>
          <a:p>
            <a:pPr marL="285750" indent="-285750">
              <a:buFont typeface="Arial" panose="020B0604020202020204" pitchFamily="34" charset="0"/>
              <a:buChar char="•"/>
            </a:pPr>
            <a:r>
              <a:rPr lang="en-US" dirty="0"/>
              <a:t>Highlights a strong and bold legacy of innovation and collaboration in vaccine development that persists in Canada </a:t>
            </a:r>
          </a:p>
          <a:p>
            <a:pPr marL="285750" indent="-285750">
              <a:buFont typeface="Arial" panose="020B0604020202020204" pitchFamily="34" charset="0"/>
              <a:buChar char="•"/>
            </a:pPr>
            <a:r>
              <a:rPr lang="en-US" dirty="0"/>
              <a:t>Also persistent, however, are limits in vaccine production capacity and efficiencies to meet the emergency challenges surrounding providing a potential COVID-19 vaccine(s) </a:t>
            </a:r>
          </a:p>
        </p:txBody>
      </p:sp>
      <p:pic>
        <p:nvPicPr>
          <p:cNvPr id="13" name="Picture 12" descr="A picture containing indoor, sitting, cup, small&#10;&#10;Description automatically generated">
            <a:extLst>
              <a:ext uri="{FF2B5EF4-FFF2-40B4-BE49-F238E27FC236}">
                <a16:creationId xmlns:a16="http://schemas.microsoft.com/office/drawing/2014/main" id="{8C7C65FA-23D6-9C4A-97AD-0391B2C9DA1B}"/>
              </a:ext>
            </a:extLst>
          </p:cNvPr>
          <p:cNvPicPr>
            <a:picLocks noChangeAspect="1"/>
          </p:cNvPicPr>
          <p:nvPr/>
        </p:nvPicPr>
        <p:blipFill>
          <a:blip r:embed="rId3"/>
          <a:stretch>
            <a:fillRect/>
          </a:stretch>
        </p:blipFill>
        <p:spPr>
          <a:xfrm>
            <a:off x="6017315" y="3685440"/>
            <a:ext cx="2748170" cy="1832113"/>
          </a:xfrm>
          <a:prstGeom prst="rect">
            <a:avLst/>
          </a:prstGeom>
          <a:ln>
            <a:solidFill>
              <a:schemeClr val="accent1"/>
            </a:solidFill>
          </a:ln>
        </p:spPr>
      </p:pic>
    </p:spTree>
    <p:extLst>
      <p:ext uri="{BB962C8B-B14F-4D97-AF65-F5344CB8AC3E}">
        <p14:creationId xmlns:p14="http://schemas.microsoft.com/office/powerpoint/2010/main" val="543667144"/>
      </p:ext>
    </p:extLst>
  </p:cSld>
  <p:clrMapOvr>
    <a:masterClrMapping/>
  </p:clrMapOvr>
  <mc:AlternateContent xmlns:mc="http://schemas.openxmlformats.org/markup-compatibility/2006" xmlns:p14="http://schemas.microsoft.com/office/powerpoint/2010/main">
    <mc:Choice Requires="p14">
      <p:transition spd="slow" p14:dur="3400" advClick="0" advTm="2000">
        <p14:reveal/>
      </p:transition>
    </mc:Choice>
    <mc:Fallback xmlns="">
      <p:transition xmlns:p14="http://schemas.microsoft.com/office/powerpoint/2010/main" spd="slow" advClick="0" advTm="2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nfluenza1918-19-US-Europe-Wav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8" y="0"/>
            <a:ext cx="9137552" cy="5715000"/>
          </a:xfrm>
          <a:prstGeom prst="rect">
            <a:avLst/>
          </a:prstGeom>
        </p:spPr>
      </p:pic>
      <p:sp>
        <p:nvSpPr>
          <p:cNvPr id="6" name="TextBox 5">
            <a:extLst>
              <a:ext uri="{FF2B5EF4-FFF2-40B4-BE49-F238E27FC236}">
                <a16:creationId xmlns:a16="http://schemas.microsoft.com/office/drawing/2014/main" id="{91E01054-DE74-8F47-A716-EE73C8DE7DFD}"/>
              </a:ext>
            </a:extLst>
          </p:cNvPr>
          <p:cNvSpPr txBox="1"/>
          <p:nvPr/>
        </p:nvSpPr>
        <p:spPr>
          <a:xfrm>
            <a:off x="280755" y="768075"/>
            <a:ext cx="2517309" cy="3170099"/>
          </a:xfrm>
          <a:prstGeom prst="rect">
            <a:avLst/>
          </a:prstGeom>
          <a:solidFill>
            <a:srgbClr val="FFFFFF"/>
          </a:solidFill>
          <a:ln>
            <a:solidFill>
              <a:srgbClr val="4F81BD"/>
            </a:solidFill>
          </a:ln>
        </p:spPr>
        <p:txBody>
          <a:bodyPr wrap="square" rtlCol="0">
            <a:spAutoFit/>
          </a:bodyPr>
          <a:lstStyle/>
          <a:p>
            <a:pPr marL="342900" indent="-342900">
              <a:buFont typeface="Arial"/>
              <a:buChar char="•"/>
            </a:pPr>
            <a:r>
              <a:rPr lang="en-US" sz="2000" dirty="0"/>
              <a:t>During the 1918 “Spanish” influenza pandemic, a sixth of the Canadian population, mostly young adults, was attacked by the flu, leading to some 50,000 deaths</a:t>
            </a:r>
            <a:r>
              <a:rPr lang="en-CA" sz="2000" dirty="0"/>
              <a:t> </a:t>
            </a:r>
            <a:endParaRPr lang="en-US" sz="2000" dirty="0"/>
          </a:p>
        </p:txBody>
      </p:sp>
    </p:spTree>
    <p:extLst>
      <p:ext uri="{BB962C8B-B14F-4D97-AF65-F5344CB8AC3E}">
        <p14:creationId xmlns:p14="http://schemas.microsoft.com/office/powerpoint/2010/main" val="346442312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xmlns:p14="http://schemas.microsoft.com/office/powerpoint/2010/main" spd="med" advClick="0" advTm="5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nfluenza1918-19-US-Europe-Wav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8" y="0"/>
            <a:ext cx="9137552" cy="5715000"/>
          </a:xfrm>
          <a:prstGeom prst="rect">
            <a:avLst/>
          </a:prstGeom>
        </p:spPr>
      </p:pic>
      <p:sp>
        <p:nvSpPr>
          <p:cNvPr id="3" name="TextBox 2"/>
          <p:cNvSpPr txBox="1"/>
          <p:nvPr/>
        </p:nvSpPr>
        <p:spPr>
          <a:xfrm>
            <a:off x="5283283" y="1633009"/>
            <a:ext cx="3807708" cy="1991460"/>
          </a:xfrm>
          <a:prstGeom prst="rect">
            <a:avLst/>
          </a:prstGeom>
          <a:solidFill>
            <a:srgbClr val="FFFFFF"/>
          </a:solidFill>
          <a:ln>
            <a:solidFill>
              <a:srgbClr val="4F81BD"/>
            </a:solidFill>
          </a:ln>
        </p:spPr>
        <p:txBody>
          <a:bodyPr wrap="square" rtlCol="0">
            <a:spAutoFit/>
          </a:bodyPr>
          <a:lstStyle/>
          <a:p>
            <a:pPr marL="285750" indent="-285750">
              <a:buFont typeface="Arial"/>
              <a:buChar char="•"/>
            </a:pPr>
            <a:r>
              <a:rPr lang="en-US" sz="2000" dirty="0"/>
              <a:t>With little understanding of the viral cause of the disease (influenza virus first isolated in 1933) there was very little that could be done to prevent, control, or treat it</a:t>
            </a:r>
            <a:r>
              <a:rPr lang="en-CA" sz="2000" dirty="0"/>
              <a:t> </a:t>
            </a:r>
            <a:endParaRPr lang="en-US" sz="2000" dirty="0"/>
          </a:p>
        </p:txBody>
      </p:sp>
      <p:sp>
        <p:nvSpPr>
          <p:cNvPr id="10" name="TextBox 9">
            <a:extLst>
              <a:ext uri="{FF2B5EF4-FFF2-40B4-BE49-F238E27FC236}">
                <a16:creationId xmlns:a16="http://schemas.microsoft.com/office/drawing/2014/main" id="{A1CC64CD-8AAF-A149-8E37-BC755C7EDD83}"/>
              </a:ext>
            </a:extLst>
          </p:cNvPr>
          <p:cNvSpPr txBox="1"/>
          <p:nvPr/>
        </p:nvSpPr>
        <p:spPr>
          <a:xfrm>
            <a:off x="280755" y="768075"/>
            <a:ext cx="2517309" cy="3170099"/>
          </a:xfrm>
          <a:prstGeom prst="rect">
            <a:avLst/>
          </a:prstGeom>
          <a:solidFill>
            <a:srgbClr val="FFFFFF"/>
          </a:solidFill>
          <a:ln>
            <a:solidFill>
              <a:srgbClr val="4F81BD"/>
            </a:solidFill>
          </a:ln>
        </p:spPr>
        <p:txBody>
          <a:bodyPr wrap="square" rtlCol="0">
            <a:spAutoFit/>
          </a:bodyPr>
          <a:lstStyle/>
          <a:p>
            <a:pPr marL="342900" indent="-342900">
              <a:buFont typeface="Arial"/>
              <a:buChar char="•"/>
            </a:pPr>
            <a:r>
              <a:rPr lang="en-US" sz="2000" dirty="0"/>
              <a:t>During the 1918 “Spanish” influenza pandemic, a sixth of the Canadian population, mostly young adults, was attacked by the flu, leading to some 50,000 deaths</a:t>
            </a:r>
          </a:p>
        </p:txBody>
      </p:sp>
    </p:spTree>
    <p:extLst>
      <p:ext uri="{BB962C8B-B14F-4D97-AF65-F5344CB8AC3E}">
        <p14:creationId xmlns:p14="http://schemas.microsoft.com/office/powerpoint/2010/main" val="360771657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xmlns:p14="http://schemas.microsoft.com/office/powerpoint/2010/main" spd="med" advClick="0" advTm="5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A-3452-2-2-100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08" y="12096"/>
            <a:ext cx="9215421" cy="5715000"/>
          </a:xfrm>
          <a:prstGeom prst="rect">
            <a:avLst/>
          </a:prstGeom>
        </p:spPr>
      </p:pic>
    </p:spTree>
    <p:extLst>
      <p:ext uri="{BB962C8B-B14F-4D97-AF65-F5344CB8AC3E}">
        <p14:creationId xmlns:p14="http://schemas.microsoft.com/office/powerpoint/2010/main" val="270367789"/>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A-3452-2-2-100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08" y="12096"/>
            <a:ext cx="9215421" cy="5715000"/>
          </a:xfrm>
          <a:prstGeom prst="rect">
            <a:avLst/>
          </a:prstGeom>
        </p:spPr>
      </p:pic>
      <p:pic>
        <p:nvPicPr>
          <p:cNvPr id="4" name="Picture 2" descr="Ags054-1200dpi.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80052" y="2752153"/>
            <a:ext cx="3049079" cy="2883616"/>
          </a:xfrm>
          <a:prstGeom prst="rect">
            <a:avLst/>
          </a:prstGeom>
          <a:noFill/>
          <a:ln w="9525">
            <a:solidFill>
              <a:srgbClr val="4F81BD"/>
            </a:solidFill>
            <a:miter lim="800000"/>
            <a:headEnd/>
            <a:tailEnd/>
          </a:ln>
          <a:extLst>
            <a:ext uri="{909E8E84-426E-40dd-AFC4-6F175D3DCCD1}">
              <a14:hiddenFill xmlns="" xmlns:a14="http://schemas.microsoft.com/office/drawing/2010/main">
                <a:solidFill>
                  <a:srgbClr val="FFFFFF"/>
                </a:solidFill>
              </a14:hiddenFill>
            </a:ext>
          </a:extLst>
        </p:spPr>
      </p:pic>
      <p:sp>
        <p:nvSpPr>
          <p:cNvPr id="5" name="TextBox 4"/>
          <p:cNvSpPr txBox="1"/>
          <p:nvPr/>
        </p:nvSpPr>
        <p:spPr>
          <a:xfrm>
            <a:off x="4078907" y="5341742"/>
            <a:ext cx="1665196" cy="230832"/>
          </a:xfrm>
          <a:prstGeom prst="rect">
            <a:avLst/>
          </a:prstGeom>
          <a:solidFill>
            <a:schemeClr val="bg1"/>
          </a:solidFill>
          <a:ln>
            <a:solidFill>
              <a:srgbClr val="4F81BD"/>
            </a:solidFill>
          </a:ln>
        </p:spPr>
        <p:txBody>
          <a:bodyPr wrap="square" rtlCol="0">
            <a:spAutoFit/>
          </a:bodyPr>
          <a:lstStyle/>
          <a:p>
            <a:r>
              <a:rPr lang="en-US" sz="900" dirty="0" err="1"/>
              <a:t>Sanofi</a:t>
            </a:r>
            <a:r>
              <a:rPr lang="en-US" sz="900" dirty="0"/>
              <a:t> Pasteur Canada Archives</a:t>
            </a:r>
          </a:p>
        </p:txBody>
      </p:sp>
      <p:sp>
        <p:nvSpPr>
          <p:cNvPr id="7" name="TextBox 6">
            <a:extLst>
              <a:ext uri="{FF2B5EF4-FFF2-40B4-BE49-F238E27FC236}">
                <a16:creationId xmlns:a16="http://schemas.microsoft.com/office/drawing/2014/main" id="{0D8F7BF3-C0B7-2342-B953-444484420BE1}"/>
              </a:ext>
            </a:extLst>
          </p:cNvPr>
          <p:cNvSpPr txBox="1"/>
          <p:nvPr/>
        </p:nvSpPr>
        <p:spPr>
          <a:xfrm>
            <a:off x="101599" y="93292"/>
            <a:ext cx="4748697" cy="2554545"/>
          </a:xfrm>
          <a:prstGeom prst="rect">
            <a:avLst/>
          </a:prstGeom>
          <a:solidFill>
            <a:srgbClr val="FFFFFF"/>
          </a:solidFill>
          <a:ln>
            <a:solidFill>
              <a:srgbClr val="4F81BD"/>
            </a:solidFill>
          </a:ln>
        </p:spPr>
        <p:txBody>
          <a:bodyPr wrap="square" rtlCol="0">
            <a:spAutoFit/>
          </a:bodyPr>
          <a:lstStyle/>
          <a:p>
            <a:pPr marL="285750" indent="-285750">
              <a:buFont typeface="Arial"/>
              <a:buChar char="•"/>
            </a:pPr>
            <a:r>
              <a:rPr lang="en-US" sz="2000" b="1" dirty="0"/>
              <a:t>Oct 1918 </a:t>
            </a:r>
            <a:r>
              <a:rPr lang="en-US" sz="2000" dirty="0"/>
              <a:t>- Nevertheless, early in the devastating 2</a:t>
            </a:r>
            <a:r>
              <a:rPr lang="en-US" sz="2000" baseline="30000" dirty="0"/>
              <a:t>nd</a:t>
            </a:r>
            <a:r>
              <a:rPr lang="en-US" sz="2000" dirty="0"/>
              <a:t> wave of the pandemic, Connaught Laboratories, part of University of Toronto from 1914 to 1972 (Sanofi Pasteur Canada today), launched a heroic effort to prepare a vaccine based on the prevailing view that </a:t>
            </a:r>
            <a:r>
              <a:rPr lang="en-US" sz="2000" i="1" dirty="0"/>
              <a:t>Bacillus influenza</a:t>
            </a:r>
            <a:r>
              <a:rPr lang="en-US" sz="2000" dirty="0"/>
              <a:t> was causing the disease </a:t>
            </a:r>
          </a:p>
        </p:txBody>
      </p:sp>
    </p:spTree>
    <p:extLst>
      <p:ext uri="{BB962C8B-B14F-4D97-AF65-F5344CB8AC3E}">
        <p14:creationId xmlns:p14="http://schemas.microsoft.com/office/powerpoint/2010/main" val="3619209833"/>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xmlns:p14="http://schemas.microsoft.com/office/powerpoint/2010/main" spd="med" advClick="0" advTm="7000">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4258</TotalTime>
  <Words>3077</Words>
  <Application>Microsoft Macintosh PowerPoint</Application>
  <PresentationFormat>On-screen Show (16:10)</PresentationFormat>
  <Paragraphs>195</Paragraphs>
  <Slides>59</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59</vt:i4>
      </vt:variant>
    </vt:vector>
  </HeadingPairs>
  <TitlesOfParts>
    <vt:vector size="62"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Health Heritage Research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Christopher Rutty</dc:creator>
  <cp:lastModifiedBy>Christopher Rutty</cp:lastModifiedBy>
  <cp:revision>350</cp:revision>
  <dcterms:created xsi:type="dcterms:W3CDTF">2018-11-29T00:28:00Z</dcterms:created>
  <dcterms:modified xsi:type="dcterms:W3CDTF">2020-07-07T16:07:35Z</dcterms:modified>
</cp:coreProperties>
</file>