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8" r:id="rId2"/>
    <p:sldId id="309" r:id="rId3"/>
    <p:sldId id="310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5" r:id="rId12"/>
    <p:sldId id="284" r:id="rId13"/>
    <p:sldId id="286" r:id="rId14"/>
    <p:sldId id="312" r:id="rId15"/>
    <p:sldId id="287" r:id="rId16"/>
    <p:sldId id="288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296" r:id="rId25"/>
    <p:sldId id="297" r:id="rId26"/>
    <p:sldId id="298" r:id="rId27"/>
    <p:sldId id="299" r:id="rId28"/>
    <p:sldId id="300" r:id="rId29"/>
    <p:sldId id="308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1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8704" autoAdjust="0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0ADF1-0986-7B40-A958-ECC96A832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BF8E25-9B04-9942-A925-ED72ABAC9C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DFA7E-AEC3-AE49-AF28-D1B0BF56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799F3D-0D43-9343-854B-12F1106A5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314E2-3E29-5344-8ABD-68E96BD81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88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A3A8-FD15-054A-92E9-882FFFB2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F3164-A80C-A54D-B888-A2ECEC748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5D800-992D-9C46-8246-07DC9F936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9EBA2-9837-9C41-8467-8286C59AD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0ED4B0-F6EA-4B42-A39B-482CC17C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127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9BCA1C-3359-6245-8C1F-F51A6A1650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9E8F47-5251-CB41-98A5-E3A245A67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0F77A-3DA2-8748-8F9D-FEA89F86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731C5-9279-614C-AAED-CF87F848D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14E9D-4884-F145-A4FD-583C9DB3D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29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42AEB-B731-6F40-AD59-D6247CBA4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501FA-6247-044B-9A21-8209D545A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F39B5-D929-D143-AC50-94896492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CC867-0221-714B-A37E-EF6C3ACCC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60E7F6-4FAF-7941-9082-B3D67613C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4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1083C-464A-DC4E-B95F-D84283A38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006640-63E8-BB41-8792-13F138E72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729F2-B181-FB40-9041-3E3309951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2FBF1-814F-0E48-B5A8-C9DC77EB4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5E7035-C778-5840-B365-C82DBA05C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8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DA630-5D41-9049-B4BF-7EB9D088A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A3C89-F260-074C-8073-D49C564938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2727AA-1890-7247-AC3C-19A69843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579237-195E-3248-8043-621E9901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97674-FD77-CC48-85FD-00EC45848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F177D8-923F-4240-A959-E4E702EE3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1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200E-339B-E441-83B3-1E38ACD17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79513-25D6-B440-8DD8-90E332A58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ABEE70-5EF5-004D-AF53-8390827CB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9C61BA-37CE-4042-94F0-F9AF36E141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8A105E-20AE-5A40-9A66-018850BAF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920B5C-8949-2949-B5DB-44866375A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5ADFC-6995-1E4B-98B2-BD8C58FE7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76A9B3-ECA5-C448-AFC4-9DB520C27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8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5096C-6886-F54E-8052-7123880B0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8F2AAC-E842-F94E-9D55-F94F2BB707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2599B5-B600-D446-BF97-B8E8F8A6A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8A3F65-1BEF-2949-B4CD-FCDC653AF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4FBBF-CD99-6647-8B1F-3D4B01686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8D0FFC-21FD-0548-9A33-BB4498716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976170-CFF4-3441-BAA1-B3FE955958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69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A30E4-C223-E34A-BEC4-542B79F8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D1CB5-C44B-7343-9363-CB8CD7AE7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A1ED58-3360-D34F-A275-710ED920A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5CCCD1-71A8-FF40-B011-EA5C9F791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B3155-696F-AF4F-8503-049A591D0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27D39-73EB-A344-8D4C-32C852D3A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8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A082-9346-5744-B77B-EF9D2E276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08DEFA-47D2-C346-904A-8527E06C65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4D1B7A-9BC7-624F-AAA4-EDA38DDF8E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3A3B38-F7B5-E74F-BB31-ABF653461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004899-CB3E-174D-9AE9-6514557EE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9F9322-AE2E-574B-A747-C036D8A31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99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4E2432-060B-A940-8D12-0EC1EC5B1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9402E5-032F-C744-94A1-79F9C9539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33EB89-22CD-7142-B3BF-C712535C6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FB684-195D-3E47-9AAA-14245E739A13}" type="datetimeFigureOut">
              <a:rPr lang="en-US" smtClean="0"/>
              <a:t>10/29/20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8FD1C-DF07-CE4A-9455-42AE524862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951A50-4881-D749-99A3-F2FA1D6E20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93AB8-C95B-6E40-BA86-15BFDA8C5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41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sitting, person, sign&#10;&#10;Description automatically generated">
            <a:extLst>
              <a:ext uri="{FF2B5EF4-FFF2-40B4-BE49-F238E27FC236}">
                <a16:creationId xmlns:a16="http://schemas.microsoft.com/office/drawing/2014/main" id="{1FA2638A-2E08-FC4F-BF98-D90C5200B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28" y="123371"/>
            <a:ext cx="11926281" cy="44883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D82AB9C-F14D-0A47-B1A3-083776E6D885}"/>
              </a:ext>
            </a:extLst>
          </p:cNvPr>
          <p:cNvSpPr txBox="1"/>
          <p:nvPr/>
        </p:nvSpPr>
        <p:spPr>
          <a:xfrm>
            <a:off x="2489694" y="4107167"/>
            <a:ext cx="7225748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Describing the Defining Moments Canada </a:t>
            </a:r>
          </a:p>
          <a:p>
            <a:pPr algn="ctr"/>
            <a:r>
              <a:rPr lang="en-US" sz="2400" b="1" dirty="0"/>
              <a:t>“Insulin 100” </a:t>
            </a:r>
          </a:p>
          <a:p>
            <a:pPr algn="ctr"/>
            <a:r>
              <a:rPr lang="en-US" sz="2400" b="1" dirty="0"/>
              <a:t>National Digital Commemoration Project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22C090-CF3B-9640-881D-0D661572CDE3}"/>
              </a:ext>
            </a:extLst>
          </p:cNvPr>
          <p:cNvSpPr txBox="1"/>
          <p:nvPr/>
        </p:nvSpPr>
        <p:spPr>
          <a:xfrm>
            <a:off x="2380364" y="5426764"/>
            <a:ext cx="74245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By Christopher Rutty, Ph.D.</a:t>
            </a:r>
          </a:p>
          <a:p>
            <a:pPr algn="ctr"/>
            <a:r>
              <a:rPr lang="en-US" b="1" dirty="0"/>
              <a:t>“Lead Historian”</a:t>
            </a:r>
          </a:p>
          <a:p>
            <a:pPr algn="ctr"/>
            <a:r>
              <a:rPr lang="en-US" b="1" dirty="0"/>
              <a:t>Presented to Toronto Medical Historical Club (via Zoom)</a:t>
            </a:r>
          </a:p>
          <a:p>
            <a:pPr algn="ctr"/>
            <a:r>
              <a:rPr lang="en-US" b="1" dirty="0"/>
              <a:t>October 30, 2020</a:t>
            </a:r>
          </a:p>
        </p:txBody>
      </p:sp>
    </p:spTree>
    <p:extLst>
      <p:ext uri="{BB962C8B-B14F-4D97-AF65-F5344CB8AC3E}">
        <p14:creationId xmlns:p14="http://schemas.microsoft.com/office/powerpoint/2010/main" val="10176401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, application&#10;&#10;Description automatically generated">
            <a:extLst>
              <a:ext uri="{FF2B5EF4-FFF2-40B4-BE49-F238E27FC236}">
                <a16:creationId xmlns:a16="http://schemas.microsoft.com/office/drawing/2014/main" id="{315D10F9-FD68-C44B-B8C8-DC1AB0CD7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5" y="109331"/>
            <a:ext cx="4652413" cy="620621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C81594-685D-6D44-B03D-4BBB72CF1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42900"/>
            <a:ext cx="4693163" cy="62062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0899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2060FBE-DAC3-084D-A0A5-9FE890427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26" y="198783"/>
            <a:ext cx="6236869" cy="592372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CF0F59-D1BD-6C49-898E-87C698261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405" y="427382"/>
            <a:ext cx="5991170" cy="57945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27501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E9C361D-8C24-3E41-8B85-72261B55E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53" y="195731"/>
            <a:ext cx="11996293" cy="64665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A29D6CD-1DE1-5E48-B4CC-7FB4DA680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573" y="2951920"/>
            <a:ext cx="1113184" cy="111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1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newspaper&#10;&#10;Description automatically generated">
            <a:extLst>
              <a:ext uri="{FF2B5EF4-FFF2-40B4-BE49-F238E27FC236}">
                <a16:creationId xmlns:a16="http://schemas.microsoft.com/office/drawing/2014/main" id="{100219C5-9943-8F4C-9D8B-CAAF8DD9A6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2" y="119133"/>
            <a:ext cx="6942339" cy="651026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42C9C58-212B-D543-97C6-AD37012DE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238" y="119133"/>
            <a:ext cx="4839528" cy="31261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AB23A6E2-88AC-A14E-AA43-0682E9ECA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090" y="3200724"/>
            <a:ext cx="4704563" cy="35381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130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ED889E-B9FC-214C-B894-334AAB7F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74" y="172575"/>
            <a:ext cx="6793980" cy="651284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B0276C4D-3FBA-BF40-A6A6-2CDC170752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577" y="97992"/>
            <a:ext cx="4839116" cy="402173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86AC05F0-5FFA-BA41-AF28-2E72D5CE3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9501" y="2889781"/>
            <a:ext cx="4538658" cy="37956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5101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BB5FFB9-7635-3643-A30D-509E289528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430"/>
            <a:ext cx="6887817" cy="64591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019DF06-99B2-9D47-A56F-2AF0EC9B9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9513"/>
            <a:ext cx="5998791" cy="670252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5816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A07FB15-6355-A446-8E78-3F43C72590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769"/>
            <a:ext cx="5326286" cy="652045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2EEB6DF-DAB0-F940-9D87-C47A2376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62" y="69573"/>
            <a:ext cx="6743570" cy="666765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83915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CE6E2A-D040-D142-891A-FA91019BD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" y="409825"/>
            <a:ext cx="6375543" cy="5712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36A1CEB-0D59-E54A-833D-58E787774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225"/>
            <a:ext cx="5801369" cy="64955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5905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4FA06F-0FA8-6B4B-8788-2790B052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73827"/>
            <a:ext cx="5257138" cy="641540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screenshot of a newspaper&#10;&#10;Description automatically generated">
            <a:extLst>
              <a:ext uri="{FF2B5EF4-FFF2-40B4-BE49-F238E27FC236}">
                <a16:creationId xmlns:a16="http://schemas.microsoft.com/office/drawing/2014/main" id="{2375804A-56EC-A140-9D10-BD8CBA24F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7008" y="73827"/>
            <a:ext cx="6469985" cy="660254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075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D80EA2B-7BCD-064A-AFD1-C9FB1586B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45" y="272059"/>
            <a:ext cx="5976310" cy="5939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121CC64-409D-FF44-A9A1-C89832CB4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418" y="148377"/>
            <a:ext cx="6085410" cy="61399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5076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posing for a photo&#10;&#10;Description automatically generated">
            <a:extLst>
              <a:ext uri="{FF2B5EF4-FFF2-40B4-BE49-F238E27FC236}">
                <a16:creationId xmlns:a16="http://schemas.microsoft.com/office/drawing/2014/main" id="{57E2DAE2-4ACE-8143-85E7-CC1E8F6F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259" y="0"/>
            <a:ext cx="2757741" cy="4238054"/>
          </a:xfrm>
          <a:prstGeom prst="rect">
            <a:avLst/>
          </a:prstGeom>
        </p:spPr>
      </p:pic>
      <p:pic>
        <p:nvPicPr>
          <p:cNvPr id="6" name="Picture 5" descr="banting-house-aug-2009.jpg">
            <a:extLst>
              <a:ext uri="{FF2B5EF4-FFF2-40B4-BE49-F238E27FC236}">
                <a16:creationId xmlns:a16="http://schemas.microsoft.com/office/drawing/2014/main" id="{CA163B81-4A23-FA4C-85E9-6F06B2A39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" y="204571"/>
            <a:ext cx="8598477" cy="644885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4264" y="204571"/>
            <a:ext cx="3850171" cy="400110"/>
          </a:xfrm>
          <a:prstGeom prst="rect">
            <a:avLst/>
          </a:prstGeom>
          <a:solidFill>
            <a:srgbClr val="FFFFFF"/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London, Ontario, October 30, 1920</a:t>
            </a:r>
          </a:p>
        </p:txBody>
      </p:sp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6570958-677C-3B43-99E4-5BECD19521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-1"/>
            <a:ext cx="3338259" cy="446909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37282E31-854A-C64F-8A0A-DAB663170B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774" y="2184335"/>
            <a:ext cx="3389226" cy="446909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46527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0592BBB-DB74-5941-85FA-2B4E7C261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71" y="233569"/>
            <a:ext cx="6225036" cy="61871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943886F-6BDE-A549-8705-7ACD27021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5705" y="163995"/>
            <a:ext cx="6225037" cy="61871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7628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F35FF225-9E55-E746-A6FA-14DF3BE2B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426" y="0"/>
            <a:ext cx="10118035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916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C84E566-BB24-9946-A103-813967074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13" y="89740"/>
            <a:ext cx="11559050" cy="66688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7005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8312502-22D4-9D40-B1A4-862DA14B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565" y="87877"/>
            <a:ext cx="11582234" cy="668224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8149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50505C3-6374-0C43-81E4-C5A7D7FB9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8785"/>
            <a:ext cx="11579088" cy="66804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1348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E6682AE-BD59-634D-B9D9-CF4730664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95474"/>
            <a:ext cx="11559209" cy="66689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481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4C51EE1-2779-9843-A9FA-57C86DDEF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2" y="117502"/>
            <a:ext cx="11479536" cy="66229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80440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298A814E-3A1C-EF48-B77D-0CE7FCC4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78" y="55334"/>
            <a:ext cx="11648661" cy="67205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084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851105-C6F8-E649-9C30-EC4EF6E9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94" y="147084"/>
            <a:ext cx="11442430" cy="660158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673026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0EEB170C-14C3-EA49-A2AA-F42AD3F7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162590"/>
            <a:ext cx="11877260" cy="64911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29536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nting-house-aug-2009.jpg">
            <a:extLst>
              <a:ext uri="{FF2B5EF4-FFF2-40B4-BE49-F238E27FC236}">
                <a16:creationId xmlns:a16="http://schemas.microsoft.com/office/drawing/2014/main" id="{CA163B81-4A23-FA4C-85E9-6F06B2A39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" y="204571"/>
            <a:ext cx="8598477" cy="6448858"/>
          </a:xfrm>
          <a:prstGeom prst="rect">
            <a:avLst/>
          </a:prstGeom>
          <a:ln>
            <a:solidFill>
              <a:srgbClr val="4F81BD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24264" y="204571"/>
            <a:ext cx="3850171" cy="400110"/>
          </a:xfrm>
          <a:prstGeom prst="rect">
            <a:avLst/>
          </a:prstGeom>
          <a:solidFill>
            <a:srgbClr val="FFFFFF"/>
          </a:solidFill>
          <a:ln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/>
              <a:t>London, Ontario, October 31, 1920</a:t>
            </a:r>
          </a:p>
        </p:txBody>
      </p:sp>
      <p:pic>
        <p:nvPicPr>
          <p:cNvPr id="8" name="Picture 7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6570958-677C-3B43-99E4-5BECD1952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"/>
            <a:ext cx="3338259" cy="4469093"/>
          </a:xfrm>
          <a:prstGeom prst="rect">
            <a:avLst/>
          </a:prstGeom>
        </p:spPr>
      </p:pic>
      <p:pic>
        <p:nvPicPr>
          <p:cNvPr id="9" name="Picture 8" descr="A bedroom with a bed and a chair in a room&#10;&#10;Description automatically generated">
            <a:extLst>
              <a:ext uri="{FF2B5EF4-FFF2-40B4-BE49-F238E27FC236}">
                <a16:creationId xmlns:a16="http://schemas.microsoft.com/office/drawing/2014/main" id="{49B934B9-30DF-9E45-B3D2-0BB01E567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210" y="-1"/>
            <a:ext cx="3386286" cy="2541446"/>
          </a:xfrm>
          <a:prstGeom prst="rect">
            <a:avLst/>
          </a:prstGeom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949B72D8-AD9F-B541-8879-95110B0966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387" y="2336789"/>
            <a:ext cx="5307047" cy="446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73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F1FEC8-BD70-5B46-AD7E-2A7733B77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73452"/>
            <a:ext cx="11887200" cy="64966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57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28E3DF6A-720C-014B-8598-BFB666C3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206044"/>
            <a:ext cx="11862282" cy="64829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29193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C75A53FB-89E2-6548-82E8-4DCBA1042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73452"/>
            <a:ext cx="11903731" cy="650564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3399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3CE8038-57BF-7349-9FE7-FC7457AD55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30" y="157156"/>
            <a:ext cx="11951735" cy="653187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516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2D1910A-C82D-1F4D-979E-7EBC7E67C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9" y="183411"/>
            <a:ext cx="11877261" cy="649117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7623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7DE225C-8465-2141-A2CD-F2FD61660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48" y="173452"/>
            <a:ext cx="11940103" cy="65255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44762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41EFB10-2D7F-0942-9D31-046FDD31B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9" y="279375"/>
            <a:ext cx="11779526" cy="643776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751791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27A0F2-98EA-A144-8A94-1E9E65E1B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CA0A39-8676-6148-B5D1-FC745D9D93CA}"/>
              </a:ext>
            </a:extLst>
          </p:cNvPr>
          <p:cNvSpPr txBox="1"/>
          <p:nvPr/>
        </p:nvSpPr>
        <p:spPr>
          <a:xfrm>
            <a:off x="129209" y="258416"/>
            <a:ext cx="4661452" cy="618630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Other Insulin 100</a:t>
            </a:r>
            <a:r>
              <a:rPr lang="en-US" b="1" baseline="30000" dirty="0"/>
              <a:t>th</a:t>
            </a:r>
            <a:r>
              <a:rPr lang="en-US" b="1" dirty="0"/>
              <a:t> Projects I’m Involved With: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Discovery of Insulin ”Heritage Minute” (</a:t>
            </a:r>
            <a:r>
              <a:rPr lang="en-US" dirty="0" err="1"/>
              <a:t>Historica</a:t>
            </a:r>
            <a:r>
              <a:rPr lang="en-US" dirty="0"/>
              <a:t> Canada)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Insulin 100</a:t>
            </a:r>
            <a:r>
              <a:rPr lang="en-US" baseline="30000" dirty="0"/>
              <a:t>th</a:t>
            </a:r>
            <a:r>
              <a:rPr lang="en-US" dirty="0"/>
              <a:t> Stamp (Canada Post)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Banting Documentary (</a:t>
            </a:r>
            <a:r>
              <a:rPr lang="en-US" dirty="0" err="1"/>
              <a:t>iDivision</a:t>
            </a:r>
            <a:r>
              <a:rPr lang="en-US" dirty="0"/>
              <a:t> / Isabelle </a:t>
            </a:r>
            <a:r>
              <a:rPr lang="en-US" dirty="0" err="1"/>
              <a:t>Depelteau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History of Eli Lilly-University of Toronto/Connaught Labs Insulin Development Partnership (Research article with Kathi </a:t>
            </a:r>
            <a:r>
              <a:rPr lang="en-US" dirty="0" err="1"/>
              <a:t>Badertscher</a:t>
            </a:r>
            <a:r>
              <a:rPr lang="en-US" dirty="0"/>
              <a:t>, Lilly School of Philanthropy, Indianapolis)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J.B. Collip Memorial Installation, Belleville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Banting, Bliss &amp; Beyond: Insulin 100, A Century of Science and Care (TMHC Insulin 100</a:t>
            </a:r>
            <a:r>
              <a:rPr lang="en-US" baseline="30000" dirty="0"/>
              <a:t>th</a:t>
            </a:r>
            <a:r>
              <a:rPr lang="en-US" dirty="0"/>
              <a:t> Symposium, June 2, 2021, Dalla Lana School of Public Health, U of T)</a:t>
            </a:r>
          </a:p>
        </p:txBody>
      </p:sp>
    </p:spTree>
    <p:extLst>
      <p:ext uri="{BB962C8B-B14F-4D97-AF65-F5344CB8AC3E}">
        <p14:creationId xmlns:p14="http://schemas.microsoft.com/office/powerpoint/2010/main" val="591576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429C8C3-7B4B-C446-8FF0-E7BA8A0B3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671" y="0"/>
            <a:ext cx="7619329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A close up of a newspaper&#10;&#10;Description automatically generated">
            <a:extLst>
              <a:ext uri="{FF2B5EF4-FFF2-40B4-BE49-F238E27FC236}">
                <a16:creationId xmlns:a16="http://schemas.microsoft.com/office/drawing/2014/main" id="{9019CA7C-35A1-7346-8B46-348F1801A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06419" cy="53055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3AD1D62D-E379-1746-8766-11EB44AAFF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049" y="2026509"/>
            <a:ext cx="3156575" cy="483149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569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hoto, monitor, table&#10;&#10;Description automatically generated">
            <a:extLst>
              <a:ext uri="{FF2B5EF4-FFF2-40B4-BE49-F238E27FC236}">
                <a16:creationId xmlns:a16="http://schemas.microsoft.com/office/drawing/2014/main" id="{0E9976EC-A642-BC4D-B3BD-6AED4E67C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41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D9818DC-700B-D447-8EDA-65630C3C2C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34" y="159027"/>
            <a:ext cx="6269231" cy="62310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2FA4F94-9BE1-124F-BC51-BDFF747BB9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558" y="159026"/>
            <a:ext cx="6442508" cy="623103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6772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35668BD-005B-5244-891E-5DB0D41485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0" y="104360"/>
            <a:ext cx="6428662" cy="66492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 descr="A stack of flyers on a table&#10;&#10;Description automatically generated">
            <a:extLst>
              <a:ext uri="{FF2B5EF4-FFF2-40B4-BE49-F238E27FC236}">
                <a16:creationId xmlns:a16="http://schemas.microsoft.com/office/drawing/2014/main" id="{EA61CC3A-2D2C-2740-9A00-B0A82CD87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975" y="104360"/>
            <a:ext cx="5232941" cy="39247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Picture 10" descr="A picture containing text, photo, many, covered&#10;&#10;Description automatically generated">
            <a:extLst>
              <a:ext uri="{FF2B5EF4-FFF2-40B4-BE49-F238E27FC236}">
                <a16:creationId xmlns:a16="http://schemas.microsoft.com/office/drawing/2014/main" id="{C6F5D3E0-6CD9-FD4C-A72B-721B2C4C5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35584" y="2498761"/>
            <a:ext cx="4862720" cy="364704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5742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6B2B546F-4BCD-424D-9E33-9FE3524CE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95" y="185368"/>
            <a:ext cx="5083462" cy="65562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CFC8A62-559B-324F-9818-9DD61712F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357" y="185368"/>
            <a:ext cx="6370269" cy="65562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9147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3EB19C9-EA72-184B-BA23-C86C96605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87" y="129209"/>
            <a:ext cx="6050114" cy="59634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399FD-1B6F-A643-A47C-FDAE9241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87" y="129209"/>
            <a:ext cx="6141926" cy="632128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47234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4784</TotalTime>
  <Words>161</Words>
  <Application>Microsoft Macintosh PowerPoint</Application>
  <PresentationFormat>Widescreen</PresentationFormat>
  <Paragraphs>22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Rutty</dc:creator>
  <cp:lastModifiedBy>Christopher Rutty</cp:lastModifiedBy>
  <cp:revision>149</cp:revision>
  <dcterms:created xsi:type="dcterms:W3CDTF">2020-03-04T19:29:39Z</dcterms:created>
  <dcterms:modified xsi:type="dcterms:W3CDTF">2020-10-30T13:36:42Z</dcterms:modified>
</cp:coreProperties>
</file>