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400" r:id="rId2"/>
    <p:sldId id="401" r:id="rId3"/>
    <p:sldId id="537" r:id="rId4"/>
    <p:sldId id="538" r:id="rId5"/>
    <p:sldId id="539" r:id="rId6"/>
    <p:sldId id="555" r:id="rId7"/>
    <p:sldId id="470" r:id="rId8"/>
    <p:sldId id="490" r:id="rId9"/>
    <p:sldId id="491" r:id="rId10"/>
    <p:sldId id="547" r:id="rId11"/>
    <p:sldId id="548" r:id="rId12"/>
    <p:sldId id="481" r:id="rId13"/>
    <p:sldId id="534" r:id="rId14"/>
    <p:sldId id="489" r:id="rId15"/>
    <p:sldId id="492" r:id="rId16"/>
    <p:sldId id="531" r:id="rId17"/>
    <p:sldId id="495" r:id="rId18"/>
    <p:sldId id="541" r:id="rId19"/>
    <p:sldId id="540" r:id="rId20"/>
    <p:sldId id="471" r:id="rId21"/>
    <p:sldId id="542" r:id="rId22"/>
    <p:sldId id="494" r:id="rId23"/>
    <p:sldId id="493" r:id="rId24"/>
    <p:sldId id="549" r:id="rId25"/>
    <p:sldId id="472" r:id="rId26"/>
    <p:sldId id="543" r:id="rId27"/>
    <p:sldId id="497" r:id="rId28"/>
    <p:sldId id="496" r:id="rId29"/>
    <p:sldId id="544" r:id="rId30"/>
    <p:sldId id="556" r:id="rId31"/>
    <p:sldId id="500" r:id="rId32"/>
    <p:sldId id="557" r:id="rId33"/>
    <p:sldId id="499" r:id="rId34"/>
    <p:sldId id="546" r:id="rId35"/>
    <p:sldId id="498" r:id="rId36"/>
    <p:sldId id="550" r:id="rId37"/>
    <p:sldId id="483" r:id="rId38"/>
    <p:sldId id="551" r:id="rId39"/>
    <p:sldId id="552" r:id="rId40"/>
    <p:sldId id="553" r:id="rId41"/>
    <p:sldId id="55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81"/>
    <p:restoredTop sz="99463" autoAdjust="0"/>
  </p:normalViewPr>
  <p:slideViewPr>
    <p:cSldViewPr snapToGrid="0" snapToObjects="1">
      <p:cViewPr varScale="1">
        <p:scale>
          <a:sx n="197" d="100"/>
          <a:sy n="197" d="100"/>
        </p:scale>
        <p:origin x="154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6CC3FC-35BE-D241-A313-43342061ACB1}" type="datetime1">
              <a:rPr lang="en-CA" smtClean="0"/>
              <a:t>2020-11-13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C3F9F9-4A13-CE4B-AEA0-A0B17D3D287A}" type="slidenum">
              <a:rPr lang="en-US" smtClean="0"/>
              <a:t>‹#›</a:t>
            </a:fld>
            <a:endParaRPr lang="en-US"/>
          </a:p>
        </p:txBody>
      </p:sp>
    </p:spTree>
    <p:extLst>
      <p:ext uri="{BB962C8B-B14F-4D97-AF65-F5344CB8AC3E}">
        <p14:creationId xmlns:p14="http://schemas.microsoft.com/office/powerpoint/2010/main" val="4209285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8E0893-EBAF-B541-9A72-5C5088E1B9CA}" type="datetime1">
              <a:rPr lang="en-CA" smtClean="0"/>
              <a:t>2020-11-13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F7BB87-C0E1-884A-B1F0-04540C3D30FD}" type="slidenum">
              <a:rPr lang="en-US" smtClean="0"/>
              <a:t>‹#›</a:t>
            </a:fld>
            <a:endParaRPr lang="en-US"/>
          </a:p>
        </p:txBody>
      </p:sp>
    </p:spTree>
    <p:extLst>
      <p:ext uri="{BB962C8B-B14F-4D97-AF65-F5344CB8AC3E}">
        <p14:creationId xmlns:p14="http://schemas.microsoft.com/office/powerpoint/2010/main" val="49171785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5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340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0313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01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590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968510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9516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7316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6380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9506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6941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590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5333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584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9992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0461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8266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6023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6010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590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605504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6795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35907"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511005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51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1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7FCBBB-999A-A649-BD2A-FED06DB7F15F}" type="datetime1">
              <a:rPr lang="en-CA" smtClean="0"/>
              <a:t>2020-11-13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368437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DAD26-5BCD-024E-8472-10EC5609DCEA}" type="datetime1">
              <a:rPr lang="en-CA" smtClean="0"/>
              <a:t>2020-11-13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164931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BA556-C5B2-4641-8B85-9CFB68BF98F4}" type="datetime1">
              <a:rPr lang="en-CA" smtClean="0"/>
              <a:t>2020-11-13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141894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1332-0670-8247-849B-A2CE76BC8F7E}" type="datetime1">
              <a:rPr lang="en-CA" smtClean="0"/>
              <a:t>2020-11-13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408398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8022C2-2487-7048-A39C-F112AD6EBAA8}" type="datetime1">
              <a:rPr lang="en-CA" smtClean="0"/>
              <a:t>2020-11-13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69304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09ED1A-357A-FD40-B3D1-38A02C405DCA}" type="datetime1">
              <a:rPr lang="en-CA" smtClean="0"/>
              <a:t>2020-11-13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138886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C93E1A-BCF3-AC4F-B44F-29A66830103B}" type="datetime1">
              <a:rPr lang="en-CA" smtClean="0"/>
              <a:t>2020-11-13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226663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ABECB-29B0-2641-8C80-569743D359FC}" type="datetime1">
              <a:rPr lang="en-CA" smtClean="0"/>
              <a:t>2020-11-13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163978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E4579-E7F8-394B-AD8D-39043ECFAD86}" type="datetime1">
              <a:rPr lang="en-CA" smtClean="0"/>
              <a:t>2020-11-13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419260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7F85A-D6DB-5B4C-9C62-56F51F61A1F1}" type="datetime1">
              <a:rPr lang="en-CA" smtClean="0"/>
              <a:t>2020-11-13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333619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3FD13A-210D-F248-BFEA-7F66CC0E177A}" type="datetime1">
              <a:rPr lang="en-CA" smtClean="0"/>
              <a:t>2020-11-13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470BD-FF3C-E74E-A339-7352E3428E15}" type="slidenum">
              <a:rPr lang="en-US" smtClean="0"/>
              <a:t>‹#›</a:t>
            </a:fld>
            <a:endParaRPr lang="en-US"/>
          </a:p>
        </p:txBody>
      </p:sp>
    </p:spTree>
    <p:extLst>
      <p:ext uri="{BB962C8B-B14F-4D97-AF65-F5344CB8AC3E}">
        <p14:creationId xmlns:p14="http://schemas.microsoft.com/office/powerpoint/2010/main" val="2220331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B56B-22D6-3840-9715-A2B98D81EFEC}" type="datetime1">
              <a:rPr lang="en-CA" smtClean="0"/>
              <a:t>2020-11-13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70BD-FF3C-E74E-A339-7352E3428E15}" type="slidenum">
              <a:rPr lang="en-US" smtClean="0"/>
              <a:t>‹#›</a:t>
            </a:fld>
            <a:endParaRPr lang="en-US"/>
          </a:p>
        </p:txBody>
      </p:sp>
    </p:spTree>
    <p:extLst>
      <p:ext uri="{BB962C8B-B14F-4D97-AF65-F5344CB8AC3E}">
        <p14:creationId xmlns:p14="http://schemas.microsoft.com/office/powerpoint/2010/main" val="3666117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healthheritageresearch.com"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insulin.library.utoronto.c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bantinghousenhsc.wordpress.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bantinghousenhsc.wordpres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hyperlink" Target="https://insulin.library.utoronto.ca/" TargetMode="Externa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insulin.library.utoronto.ca/"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insulin.library.utoronto.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insulin.library.utoronto.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insulin.library.utoronto.ca/" TargetMode="External"/><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insulin.library.utoronto.c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hyperlink" Target="https://insulin.library.utoronto.c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hyperlink" Target="https://insulin.library.utoronto.ca/" TargetMode="Externa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insulin.library.utoronto.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insulin.library.utoronto.ca/" TargetMode="External"/><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insulin.library.utoronto.ca/" TargetMode="External"/><Relationship Id="rId5" Type="http://schemas.openxmlformats.org/officeDocument/2006/relationships/image" Target="../media/image50.jp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hyperlink" Target="https://insulin.library.utoronto.ca/"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insulin.library.utoronto.ca/" TargetMode="Externa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1.jpg"/><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definingmomentscanada.ca/"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hyperlink" Target="http://definingmomentscanada.ca/"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efiningmomentscanada.ca/insulin10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efiningmomentscanada.ca/insulin100/timeline/con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513" y="4405950"/>
            <a:ext cx="4008718" cy="2123658"/>
          </a:xfrm>
          <a:prstGeom prst="rect">
            <a:avLst/>
          </a:prstGeom>
          <a:noFill/>
          <a:ln>
            <a:solidFill>
              <a:srgbClr val="4F81BD"/>
            </a:solidFill>
          </a:ln>
        </p:spPr>
        <p:txBody>
          <a:bodyPr wrap="square" rtlCol="0">
            <a:spAutoFit/>
          </a:bodyPr>
          <a:lstStyle/>
          <a:p>
            <a:pPr algn="ctr"/>
            <a:r>
              <a:rPr lang="en-US" b="1" dirty="0"/>
              <a:t>By Christopher J. Rutty, Ph.D.</a:t>
            </a:r>
            <a:endParaRPr lang="en-US" dirty="0"/>
          </a:p>
          <a:p>
            <a:pPr algn="ctr"/>
            <a:r>
              <a:rPr lang="en-US" sz="1200" dirty="0"/>
              <a:t>Professional Medical/Public Health Historian</a:t>
            </a:r>
          </a:p>
          <a:p>
            <a:pPr algn="ctr"/>
            <a:r>
              <a:rPr lang="en-US" sz="1200" i="1" dirty="0"/>
              <a:t>Health Heritage Research Services</a:t>
            </a:r>
          </a:p>
          <a:p>
            <a:pPr algn="ctr"/>
            <a:r>
              <a:rPr lang="en-US" sz="1200" dirty="0">
                <a:hlinkClick r:id="rId2"/>
              </a:rPr>
              <a:t>http://healthheritageresearch.com</a:t>
            </a:r>
            <a:r>
              <a:rPr lang="en-US" sz="1200" dirty="0"/>
              <a:t> </a:t>
            </a:r>
          </a:p>
          <a:p>
            <a:pPr algn="ctr"/>
            <a:r>
              <a:rPr lang="en-US" sz="1200" dirty="0"/>
              <a:t> &amp; Adjunct Professor </a:t>
            </a:r>
          </a:p>
          <a:p>
            <a:pPr algn="ctr"/>
            <a:r>
              <a:rPr lang="en-US" sz="1200" dirty="0" err="1"/>
              <a:t>Dalla</a:t>
            </a:r>
            <a:r>
              <a:rPr lang="en-US" sz="1200" dirty="0"/>
              <a:t> Lana School of Public Health, </a:t>
            </a:r>
          </a:p>
          <a:p>
            <a:pPr algn="ctr"/>
            <a:r>
              <a:rPr lang="en-US" sz="1200" dirty="0"/>
              <a:t>University of Toronto</a:t>
            </a:r>
          </a:p>
          <a:p>
            <a:pPr algn="ctr"/>
            <a:r>
              <a:rPr lang="en-US" sz="1400" dirty="0"/>
              <a:t>Emirates Diabetes Society, Insulin 100</a:t>
            </a:r>
            <a:r>
              <a:rPr lang="en-US" sz="1400" baseline="30000" dirty="0"/>
              <a:t>th</a:t>
            </a:r>
            <a:r>
              <a:rPr lang="en-US" sz="1400" dirty="0"/>
              <a:t> Webinar</a:t>
            </a:r>
          </a:p>
          <a:p>
            <a:pPr algn="ctr"/>
            <a:r>
              <a:rPr lang="en-US" sz="1400" dirty="0"/>
              <a:t>World Diabetes Day</a:t>
            </a:r>
          </a:p>
          <a:p>
            <a:pPr algn="ctr"/>
            <a:r>
              <a:rPr lang="en-US" sz="1400" dirty="0"/>
              <a:t>November 14, 2020</a:t>
            </a:r>
          </a:p>
        </p:txBody>
      </p:sp>
      <p:pic>
        <p:nvPicPr>
          <p:cNvPr id="9" name="Picture 8" descr="InsulinMaRS-IMG_33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262" y="151846"/>
            <a:ext cx="4724817" cy="6299754"/>
          </a:xfrm>
          <a:prstGeom prst="rect">
            <a:avLst/>
          </a:prstGeom>
          <a:ln>
            <a:solidFill>
              <a:srgbClr val="4F81BD"/>
            </a:solidFill>
          </a:ln>
        </p:spPr>
      </p:pic>
      <p:sp>
        <p:nvSpPr>
          <p:cNvPr id="4" name="TextBox 3"/>
          <p:cNvSpPr txBox="1"/>
          <p:nvPr/>
        </p:nvSpPr>
        <p:spPr>
          <a:xfrm>
            <a:off x="98513" y="3365160"/>
            <a:ext cx="4008718" cy="738664"/>
          </a:xfrm>
          <a:prstGeom prst="rect">
            <a:avLst/>
          </a:prstGeom>
          <a:solidFill>
            <a:srgbClr val="FFFFFF"/>
          </a:solidFill>
          <a:ln>
            <a:solidFill>
              <a:srgbClr val="4F81BD"/>
            </a:solidFill>
          </a:ln>
        </p:spPr>
        <p:txBody>
          <a:bodyPr wrap="square" rtlCol="0">
            <a:spAutoFit/>
          </a:bodyPr>
          <a:lstStyle/>
          <a:p>
            <a:pPr algn="ctr"/>
            <a:r>
              <a:rPr lang="en-US" sz="2400" b="1" i="1" dirty="0"/>
              <a:t>The Discovery of Insulin:</a:t>
            </a:r>
          </a:p>
          <a:p>
            <a:pPr algn="ctr"/>
            <a:r>
              <a:rPr lang="en-US" b="1" dirty="0"/>
              <a:t>What is the Definitive History?</a:t>
            </a:r>
          </a:p>
        </p:txBody>
      </p:sp>
      <p:pic>
        <p:nvPicPr>
          <p:cNvPr id="6" name="Picture 5" descr="Text, letter&#10;&#10;Description automatically generated">
            <a:extLst>
              <a:ext uri="{FF2B5EF4-FFF2-40B4-BE49-F238E27FC236}">
                <a16:creationId xmlns:a16="http://schemas.microsoft.com/office/drawing/2014/main" id="{31133AD7-D2EF-C14E-8F40-EF9BEF64ECE6}"/>
              </a:ext>
            </a:extLst>
          </p:cNvPr>
          <p:cNvPicPr>
            <a:picLocks noChangeAspect="1"/>
          </p:cNvPicPr>
          <p:nvPr/>
        </p:nvPicPr>
        <p:blipFill>
          <a:blip r:embed="rId4"/>
          <a:stretch>
            <a:fillRect/>
          </a:stretch>
        </p:blipFill>
        <p:spPr>
          <a:xfrm>
            <a:off x="310050" y="151846"/>
            <a:ext cx="3697790" cy="3163169"/>
          </a:xfrm>
          <a:prstGeom prst="rect">
            <a:avLst/>
          </a:prstGeom>
          <a:ln>
            <a:solidFill>
              <a:schemeClr val="accent1"/>
            </a:solidFill>
          </a:ln>
        </p:spPr>
      </p:pic>
    </p:spTree>
    <p:extLst>
      <p:ext uri="{BB962C8B-B14F-4D97-AF65-F5344CB8AC3E}">
        <p14:creationId xmlns:p14="http://schemas.microsoft.com/office/powerpoint/2010/main" val="1068926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10</a:t>
            </a:fld>
            <a:endParaRPr lang="en-US" dirty="0"/>
          </a:p>
        </p:txBody>
      </p:sp>
      <p:sp>
        <p:nvSpPr>
          <p:cNvPr id="5" name="TextBox 4"/>
          <p:cNvSpPr txBox="1"/>
          <p:nvPr/>
        </p:nvSpPr>
        <p:spPr>
          <a:xfrm>
            <a:off x="332899" y="744522"/>
            <a:ext cx="4398127" cy="5909310"/>
          </a:xfrm>
          <a:prstGeom prst="rect">
            <a:avLst/>
          </a:prstGeom>
          <a:noFill/>
        </p:spPr>
        <p:txBody>
          <a:bodyPr wrap="square" rtlCol="0">
            <a:spAutoFit/>
          </a:bodyPr>
          <a:lstStyle/>
          <a:p>
            <a:pPr marL="285750" indent="-285750">
              <a:buFont typeface="Arial" panose="020B0604020202020204" pitchFamily="34" charset="0"/>
              <a:buChar char="•"/>
            </a:pPr>
            <a:r>
              <a:rPr lang="en-US" dirty="0"/>
              <a:t>Banting had read an article by Moses Baron about the pancreas for a lecture he was preparing at the University of Western Ontario about carbohydrate metabolism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Baron discussed a rare case of formation of a pancreatic stone that completely obstructed the main pancreatic duct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blocked duct led to atrophy of the main pancreatic tissue, but the internal islet cells survived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Baron noted that the effect of the blocked duct was similar to the effect of ligating, or tying off the duct, and supported the hypothesis that the health of the islet cells was the key factor in the development of diabetes</a:t>
            </a:r>
          </a:p>
          <a:p>
            <a:pPr marL="285750" indent="-285750">
              <a:buFont typeface="Arial"/>
              <a:buChar char="•"/>
            </a:pPr>
            <a:endParaRPr lang="en-US" dirty="0"/>
          </a:p>
        </p:txBody>
      </p:sp>
      <p:pic>
        <p:nvPicPr>
          <p:cNvPr id="12" name="Picture 11" descr="Text&#10;&#10;Description automatically generated">
            <a:extLst>
              <a:ext uri="{FF2B5EF4-FFF2-40B4-BE49-F238E27FC236}">
                <a16:creationId xmlns:a16="http://schemas.microsoft.com/office/drawing/2014/main" id="{C57B89C6-C472-1C4E-B32C-39057C3CD865}"/>
              </a:ext>
            </a:extLst>
          </p:cNvPr>
          <p:cNvPicPr>
            <a:picLocks noChangeAspect="1"/>
          </p:cNvPicPr>
          <p:nvPr/>
        </p:nvPicPr>
        <p:blipFill>
          <a:blip r:embed="rId3"/>
          <a:stretch>
            <a:fillRect/>
          </a:stretch>
        </p:blipFill>
        <p:spPr>
          <a:xfrm>
            <a:off x="4674013" y="535914"/>
            <a:ext cx="4219509" cy="5563919"/>
          </a:xfrm>
          <a:prstGeom prst="rect">
            <a:avLst/>
          </a:prstGeom>
          <a:ln>
            <a:solidFill>
              <a:schemeClr val="accent1"/>
            </a:solidFill>
          </a:ln>
        </p:spPr>
      </p:pic>
      <p:sp>
        <p:nvSpPr>
          <p:cNvPr id="7" name="TextBox 6">
            <a:extLst>
              <a:ext uri="{FF2B5EF4-FFF2-40B4-BE49-F238E27FC236}">
                <a16:creationId xmlns:a16="http://schemas.microsoft.com/office/drawing/2014/main" id="{BB1645A4-00E8-514B-8488-AE230DB52DA0}"/>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84657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 letter&#10;&#10;Description automatically generated">
            <a:extLst>
              <a:ext uri="{FF2B5EF4-FFF2-40B4-BE49-F238E27FC236}">
                <a16:creationId xmlns:a16="http://schemas.microsoft.com/office/drawing/2014/main" id="{128EEFC2-5210-934D-B4CE-FD2284E9E2C0}"/>
              </a:ext>
            </a:extLst>
          </p:cNvPr>
          <p:cNvPicPr>
            <a:picLocks noChangeAspect="1"/>
          </p:cNvPicPr>
          <p:nvPr/>
        </p:nvPicPr>
        <p:blipFill>
          <a:blip r:embed="rId3"/>
          <a:stretch>
            <a:fillRect/>
          </a:stretch>
        </p:blipFill>
        <p:spPr>
          <a:xfrm>
            <a:off x="3743027" y="502631"/>
            <a:ext cx="5276795" cy="4443618"/>
          </a:xfrm>
          <a:prstGeom prst="rect">
            <a:avLst/>
          </a:prstGeom>
        </p:spPr>
      </p:pic>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11</a:t>
            </a:fld>
            <a:endParaRPr lang="en-US" dirty="0"/>
          </a:p>
        </p:txBody>
      </p:sp>
      <p:sp>
        <p:nvSpPr>
          <p:cNvPr id="5" name="TextBox 4"/>
          <p:cNvSpPr txBox="1"/>
          <p:nvPr/>
        </p:nvSpPr>
        <p:spPr>
          <a:xfrm>
            <a:off x="332900" y="744522"/>
            <a:ext cx="3344578" cy="4247317"/>
          </a:xfrm>
          <a:prstGeom prst="rect">
            <a:avLst/>
          </a:prstGeom>
          <a:noFill/>
        </p:spPr>
        <p:txBody>
          <a:bodyPr wrap="square" rtlCol="0">
            <a:spAutoFit/>
          </a:bodyPr>
          <a:lstStyle/>
          <a:p>
            <a:pPr marL="285750" indent="-285750">
              <a:buFont typeface="Arial"/>
              <a:buChar char="•"/>
            </a:pPr>
            <a:r>
              <a:rPr lang="en-US" dirty="0"/>
              <a:t>Banting fell asleep after reading this article, and also after studying about carbohydrate metabolism and diabetes</a:t>
            </a:r>
          </a:p>
          <a:p>
            <a:pPr marL="285750" indent="-285750">
              <a:buFont typeface="Arial"/>
              <a:buChar char="•"/>
            </a:pPr>
            <a:endParaRPr lang="en-US" dirty="0"/>
          </a:p>
          <a:p>
            <a:pPr marL="285750" indent="-285750">
              <a:buFont typeface="Arial"/>
              <a:buChar char="•"/>
            </a:pPr>
            <a:r>
              <a:rPr lang="en-US" dirty="0"/>
              <a:t>At about 2:00 am he suddenly woke up with an idea for a novel surgical method and experiment to isolate the internal secretion from the pancreas that might control diabetes</a:t>
            </a:r>
          </a:p>
          <a:p>
            <a:pPr marL="285750" indent="-285750">
              <a:buFont typeface="Arial"/>
              <a:buChar char="•"/>
            </a:pPr>
            <a:endParaRPr lang="en-US" dirty="0"/>
          </a:p>
          <a:p>
            <a:pPr marL="285750" indent="-285750">
              <a:buFont typeface="Arial"/>
              <a:buChar char="•"/>
            </a:pPr>
            <a:r>
              <a:rPr lang="en-US" dirty="0"/>
              <a:t>He jotted down in a notebook,</a:t>
            </a:r>
          </a:p>
        </p:txBody>
      </p:sp>
      <p:sp>
        <p:nvSpPr>
          <p:cNvPr id="2" name="TextBox 1"/>
          <p:cNvSpPr txBox="1"/>
          <p:nvPr/>
        </p:nvSpPr>
        <p:spPr>
          <a:xfrm>
            <a:off x="1823885" y="5203727"/>
            <a:ext cx="5518233" cy="923330"/>
          </a:xfrm>
          <a:prstGeom prst="rect">
            <a:avLst/>
          </a:prstGeom>
          <a:solidFill>
            <a:schemeClr val="bg1"/>
          </a:solidFill>
          <a:ln>
            <a:solidFill>
              <a:schemeClr val="accent1"/>
            </a:solidFill>
          </a:ln>
        </p:spPr>
        <p:txBody>
          <a:bodyPr wrap="square" rtlCol="0">
            <a:spAutoFit/>
          </a:bodyPr>
          <a:lstStyle/>
          <a:p>
            <a:r>
              <a:rPr lang="en-US" dirty="0"/>
              <a:t>“</a:t>
            </a:r>
            <a:r>
              <a:rPr lang="en-US" dirty="0" err="1"/>
              <a:t>Diabetus</a:t>
            </a:r>
            <a:r>
              <a:rPr lang="en-US" dirty="0"/>
              <a:t>: Ligate pancreatic ducts of dog. Keep dogs alive till </a:t>
            </a:r>
            <a:r>
              <a:rPr lang="en-US" dirty="0" err="1"/>
              <a:t>acini</a:t>
            </a:r>
            <a:r>
              <a:rPr lang="en-US" dirty="0"/>
              <a:t> degenerate leaving Islets. Try to isolate the internal secretion of these and relieve </a:t>
            </a:r>
            <a:r>
              <a:rPr lang="en-US" dirty="0" err="1"/>
              <a:t>glycosurea</a:t>
            </a:r>
            <a:r>
              <a:rPr lang="en-US" dirty="0"/>
              <a:t>”</a:t>
            </a:r>
          </a:p>
        </p:txBody>
      </p:sp>
      <p:sp>
        <p:nvSpPr>
          <p:cNvPr id="3" name="TextBox 2"/>
          <p:cNvSpPr txBox="1"/>
          <p:nvPr/>
        </p:nvSpPr>
        <p:spPr>
          <a:xfrm>
            <a:off x="5314624" y="303141"/>
            <a:ext cx="2133600" cy="246221"/>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sp>
        <p:nvSpPr>
          <p:cNvPr id="9" name="TextBox 8">
            <a:extLst>
              <a:ext uri="{FF2B5EF4-FFF2-40B4-BE49-F238E27FC236}">
                <a16:creationId xmlns:a16="http://schemas.microsoft.com/office/drawing/2014/main" id="{90848513-B56E-3242-9939-791DA13F9B3F}"/>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83175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12</a:t>
            </a:fld>
            <a:endParaRPr lang="en-US" dirty="0"/>
          </a:p>
        </p:txBody>
      </p:sp>
      <p:sp>
        <p:nvSpPr>
          <p:cNvPr id="5" name="TextBox 4"/>
          <p:cNvSpPr txBox="1"/>
          <p:nvPr/>
        </p:nvSpPr>
        <p:spPr>
          <a:xfrm>
            <a:off x="430859" y="820395"/>
            <a:ext cx="4266750" cy="5078313"/>
          </a:xfrm>
          <a:prstGeom prst="rect">
            <a:avLst/>
          </a:prstGeom>
          <a:noFill/>
        </p:spPr>
        <p:txBody>
          <a:bodyPr wrap="square" rtlCol="0">
            <a:spAutoFit/>
          </a:bodyPr>
          <a:lstStyle/>
          <a:p>
            <a:pPr marL="285750" indent="-285750">
              <a:buFont typeface="Arial"/>
              <a:buChar char="•"/>
            </a:pPr>
            <a:r>
              <a:rPr lang="en-US" dirty="0"/>
              <a:t>Born on November 14, 1891 (now World Diabetes Day) in Alliston, Ontario, Dr. Frederick G. Banting brought a surgeon’s perspective to the problem of diabetes </a:t>
            </a:r>
          </a:p>
          <a:p>
            <a:pPr marL="285750" indent="-285750">
              <a:buFont typeface="Arial"/>
              <a:buChar char="•"/>
            </a:pPr>
            <a:endParaRPr lang="en-US" dirty="0"/>
          </a:p>
          <a:p>
            <a:pPr marL="285750" indent="-285750">
              <a:buFont typeface="Arial"/>
              <a:buChar char="•"/>
            </a:pPr>
            <a:r>
              <a:rPr lang="en-US" b="1" dirty="0"/>
              <a:t>1912</a:t>
            </a:r>
            <a:r>
              <a:rPr lang="en-US" dirty="0"/>
              <a:t> - He entered the University of Toronto and graduated with an expedited class because of WWI</a:t>
            </a:r>
          </a:p>
          <a:p>
            <a:pPr marL="285750" indent="-285750">
              <a:buFont typeface="Arial"/>
              <a:buChar char="•"/>
            </a:pPr>
            <a:endParaRPr lang="en-US" dirty="0"/>
          </a:p>
          <a:p>
            <a:pPr marL="285750" indent="-285750">
              <a:buFont typeface="Arial"/>
              <a:buChar char="•"/>
            </a:pPr>
            <a:r>
              <a:rPr lang="en-US" dirty="0"/>
              <a:t>After the war, he worked at the Hospital for Sick Children in Toronto before moving to London, Ontario</a:t>
            </a:r>
          </a:p>
          <a:p>
            <a:pPr marL="285750" indent="-285750">
              <a:buFont typeface="Arial"/>
              <a:buChar char="•"/>
            </a:pPr>
            <a:endParaRPr lang="en-US" dirty="0"/>
          </a:p>
          <a:p>
            <a:pPr marL="285750" indent="-285750">
              <a:buFont typeface="Arial"/>
              <a:buChar char="•"/>
            </a:pPr>
            <a:r>
              <a:rPr lang="en-US" b="1" dirty="0"/>
              <a:t>1920</a:t>
            </a:r>
            <a:r>
              <a:rPr lang="en-US" dirty="0"/>
              <a:t> - Banting started his own practice, but lack of patients led him to work as a demonstrator in the University of Western Ontario medical school’s physiology department</a:t>
            </a:r>
          </a:p>
        </p:txBody>
      </p:sp>
      <p:pic>
        <p:nvPicPr>
          <p:cNvPr id="3" name="Picture 2" descr="BantingHouse-London-cli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249" y="439918"/>
            <a:ext cx="4116981" cy="5554569"/>
          </a:xfrm>
          <a:prstGeom prst="rect">
            <a:avLst/>
          </a:prstGeom>
          <a:ln>
            <a:solidFill>
              <a:srgbClr val="4F81BD"/>
            </a:solidFill>
          </a:ln>
        </p:spPr>
      </p:pic>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sp>
        <p:nvSpPr>
          <p:cNvPr id="2" name="TextBox 1"/>
          <p:cNvSpPr txBox="1"/>
          <p:nvPr/>
        </p:nvSpPr>
        <p:spPr>
          <a:xfrm>
            <a:off x="5765030" y="5972889"/>
            <a:ext cx="2470727" cy="246221"/>
          </a:xfrm>
          <a:prstGeom prst="rect">
            <a:avLst/>
          </a:prstGeom>
          <a:solidFill>
            <a:srgbClr val="FFFFFF"/>
          </a:solidFill>
          <a:ln>
            <a:solidFill>
              <a:srgbClr val="4F81BD"/>
            </a:solidFill>
          </a:ln>
        </p:spPr>
        <p:txBody>
          <a:bodyPr wrap="square" rtlCol="0">
            <a:spAutoFit/>
          </a:bodyPr>
          <a:lstStyle/>
          <a:p>
            <a:r>
              <a:rPr lang="en-US" sz="1000" dirty="0">
                <a:hlinkClick r:id="rId4"/>
              </a:rPr>
              <a:t>https://bantinghousenhsc.wordpress.com/</a:t>
            </a:r>
            <a:r>
              <a:rPr lang="en-US" sz="1000" dirty="0"/>
              <a:t> </a:t>
            </a:r>
          </a:p>
        </p:txBody>
      </p:sp>
      <p:sp>
        <p:nvSpPr>
          <p:cNvPr id="11" name="TextBox 10">
            <a:extLst>
              <a:ext uri="{FF2B5EF4-FFF2-40B4-BE49-F238E27FC236}">
                <a16:creationId xmlns:a16="http://schemas.microsoft.com/office/drawing/2014/main" id="{1770B0DB-C68C-3E4D-9A08-73F493AD8208}"/>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6537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ting-house-aug-2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59" y="666583"/>
            <a:ext cx="7671290" cy="5753468"/>
          </a:xfrm>
          <a:prstGeom prst="rect">
            <a:avLst/>
          </a:prstGeom>
          <a:ln>
            <a:solidFill>
              <a:srgbClr val="4F81BD"/>
            </a:solidFill>
          </a:ln>
        </p:spPr>
      </p:pic>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13</a:t>
            </a:fld>
            <a:endParaRPr lang="en-US" dirty="0"/>
          </a:p>
        </p:txBody>
      </p:sp>
      <p:sp>
        <p:nvSpPr>
          <p:cNvPr id="5" name="TextBox 4"/>
          <p:cNvSpPr txBox="1"/>
          <p:nvPr/>
        </p:nvSpPr>
        <p:spPr>
          <a:xfrm>
            <a:off x="4571999" y="198272"/>
            <a:ext cx="4266750" cy="2585323"/>
          </a:xfrm>
          <a:prstGeom prst="rect">
            <a:avLst/>
          </a:prstGeom>
          <a:solidFill>
            <a:schemeClr val="bg1"/>
          </a:solidFill>
          <a:ln>
            <a:solidFill>
              <a:schemeClr val="accent1"/>
            </a:solidFill>
          </a:ln>
        </p:spPr>
        <p:txBody>
          <a:bodyPr wrap="square" rtlCol="0">
            <a:spAutoFit/>
          </a:bodyPr>
          <a:lstStyle/>
          <a:p>
            <a:pPr marL="285750" indent="-285750">
              <a:buFont typeface="Arial"/>
              <a:buChar char="•"/>
            </a:pPr>
            <a:r>
              <a:rPr lang="en-US" dirty="0"/>
              <a:t>Today, Banting’s London home and medical practice in 1920 is known as “Banting House,” which includes a museum and a diabetes education </a:t>
            </a:r>
            <a:r>
              <a:rPr lang="en-US" dirty="0" err="1"/>
              <a:t>centre</a:t>
            </a:r>
            <a:r>
              <a:rPr lang="en-US" dirty="0"/>
              <a:t> operated by Diabetes Canada</a:t>
            </a:r>
          </a:p>
          <a:p>
            <a:pPr marL="285750" indent="-285750">
              <a:buFont typeface="Arial"/>
              <a:buChar char="•"/>
            </a:pPr>
            <a:endParaRPr lang="en-US" dirty="0"/>
          </a:p>
          <a:p>
            <a:pPr marL="285750" indent="-285750">
              <a:buFont typeface="Arial"/>
              <a:buChar char="•"/>
            </a:pPr>
            <a:r>
              <a:rPr lang="en-US" dirty="0"/>
              <a:t>A prominent feature of Banting House is the “Flame of Hope,” which will burn until a cure for diabetes is found</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sp>
        <p:nvSpPr>
          <p:cNvPr id="2" name="TextBox 1"/>
          <p:cNvSpPr txBox="1"/>
          <p:nvPr/>
        </p:nvSpPr>
        <p:spPr>
          <a:xfrm>
            <a:off x="5190915" y="5777927"/>
            <a:ext cx="2879658" cy="276999"/>
          </a:xfrm>
          <a:prstGeom prst="rect">
            <a:avLst/>
          </a:prstGeom>
          <a:solidFill>
            <a:srgbClr val="FFFFFF"/>
          </a:solidFill>
          <a:ln>
            <a:solidFill>
              <a:srgbClr val="4F81BD"/>
            </a:solidFill>
          </a:ln>
        </p:spPr>
        <p:txBody>
          <a:bodyPr wrap="square" rtlCol="0">
            <a:spAutoFit/>
          </a:bodyPr>
          <a:lstStyle/>
          <a:p>
            <a:r>
              <a:rPr lang="en-US" sz="1200" dirty="0">
                <a:hlinkClick r:id="rId4"/>
              </a:rPr>
              <a:t>https://bantinghousenhsc.wordpress.com/</a:t>
            </a:r>
            <a:r>
              <a:rPr lang="en-US" sz="1200" dirty="0"/>
              <a:t> </a:t>
            </a:r>
          </a:p>
        </p:txBody>
      </p:sp>
      <p:sp>
        <p:nvSpPr>
          <p:cNvPr id="11" name="TextBox 10">
            <a:extLst>
              <a:ext uri="{FF2B5EF4-FFF2-40B4-BE49-F238E27FC236}">
                <a16:creationId xmlns:a16="http://schemas.microsoft.com/office/drawing/2014/main" id="{F16CCF5D-5FCF-7F48-9EC5-24A86684B186}"/>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70368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14</a:t>
            </a:fld>
            <a:endParaRPr lang="en-US" dirty="0"/>
          </a:p>
        </p:txBody>
      </p:sp>
      <p:sp>
        <p:nvSpPr>
          <p:cNvPr id="5" name="TextBox 4"/>
          <p:cNvSpPr txBox="1"/>
          <p:nvPr/>
        </p:nvSpPr>
        <p:spPr>
          <a:xfrm>
            <a:off x="518758" y="824637"/>
            <a:ext cx="4053242" cy="1477328"/>
          </a:xfrm>
          <a:prstGeom prst="rect">
            <a:avLst/>
          </a:prstGeom>
          <a:noFill/>
        </p:spPr>
        <p:txBody>
          <a:bodyPr wrap="square" rtlCol="0">
            <a:spAutoFit/>
          </a:bodyPr>
          <a:lstStyle/>
          <a:p>
            <a:pPr marL="285750" indent="-285750">
              <a:buFont typeface="Arial"/>
              <a:buChar char="•"/>
            </a:pPr>
            <a:r>
              <a:rPr lang="en-US" b="1" dirty="0"/>
              <a:t>Nov. 6, 1920</a:t>
            </a:r>
            <a:r>
              <a:rPr lang="en-US" dirty="0"/>
              <a:t> – </a:t>
            </a:r>
            <a:r>
              <a:rPr lang="en-US" dirty="0" err="1"/>
              <a:t>Banting</a:t>
            </a:r>
            <a:r>
              <a:rPr lang="en-US" dirty="0"/>
              <a:t> took his idea to the University of Toronto and presented it to Dr. J.J.R. Macleod, Professor of Physiology and a specialist in the study of diabetes </a:t>
            </a:r>
          </a:p>
        </p:txBody>
      </p:sp>
      <p:pic>
        <p:nvPicPr>
          <p:cNvPr id="2" name="Picture 1" descr="Acc1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522" y="436883"/>
            <a:ext cx="3866226" cy="5857331"/>
          </a:xfrm>
          <a:prstGeom prst="rect">
            <a:avLst/>
          </a:prstGeom>
          <a:ln>
            <a:solidFill>
              <a:srgbClr val="4F81BD"/>
            </a:solidFill>
          </a:ln>
        </p:spPr>
      </p:pic>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pic>
        <p:nvPicPr>
          <p:cNvPr id="10" name="Picture 9" descr="Acc0378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68" y="2434779"/>
            <a:ext cx="4556262" cy="3280509"/>
          </a:xfrm>
          <a:prstGeom prst="rect">
            <a:avLst/>
          </a:prstGeom>
          <a:ln>
            <a:solidFill>
              <a:srgbClr val="4F81BD"/>
            </a:solidFill>
          </a:ln>
        </p:spPr>
      </p:pic>
      <p:sp>
        <p:nvSpPr>
          <p:cNvPr id="3" name="TextBox 2"/>
          <p:cNvSpPr txBox="1"/>
          <p:nvPr/>
        </p:nvSpPr>
        <p:spPr>
          <a:xfrm>
            <a:off x="284252" y="5199167"/>
            <a:ext cx="6131062" cy="1200329"/>
          </a:xfrm>
          <a:prstGeom prst="rect">
            <a:avLst/>
          </a:prstGeom>
          <a:solidFill>
            <a:schemeClr val="bg1"/>
          </a:solidFill>
          <a:ln>
            <a:solidFill>
              <a:srgbClr val="4F81BD"/>
            </a:solidFill>
          </a:ln>
        </p:spPr>
        <p:txBody>
          <a:bodyPr wrap="square" rtlCol="0">
            <a:spAutoFit/>
          </a:bodyPr>
          <a:lstStyle/>
          <a:p>
            <a:pPr marL="285750" indent="-285750">
              <a:buFont typeface="Arial"/>
              <a:buChar char="•"/>
            </a:pPr>
            <a:r>
              <a:rPr lang="en-US" b="1" dirty="0"/>
              <a:t>Early 1920s </a:t>
            </a:r>
            <a:r>
              <a:rPr lang="en-US" dirty="0"/>
              <a:t>- The University of Toronto an ideal institution in which Banting could develop his idea, with its Medical Building, built in 1903, specially designed to support scientific research</a:t>
            </a:r>
          </a:p>
        </p:txBody>
      </p:sp>
      <p:sp>
        <p:nvSpPr>
          <p:cNvPr id="12" name="TextBox 11">
            <a:extLst>
              <a:ext uri="{FF2B5EF4-FFF2-40B4-BE49-F238E27FC236}">
                <a16:creationId xmlns:a16="http://schemas.microsoft.com/office/drawing/2014/main" id="{EFAB09D1-2E5A-4146-B8B2-1A524455D304}"/>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5928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15</a:t>
            </a:fld>
            <a:endParaRPr lang="en-US" dirty="0"/>
          </a:p>
        </p:txBody>
      </p:sp>
      <p:sp>
        <p:nvSpPr>
          <p:cNvPr id="5" name="TextBox 4"/>
          <p:cNvSpPr txBox="1"/>
          <p:nvPr/>
        </p:nvSpPr>
        <p:spPr>
          <a:xfrm>
            <a:off x="289179" y="829196"/>
            <a:ext cx="3447934" cy="3139321"/>
          </a:xfrm>
          <a:prstGeom prst="rect">
            <a:avLst/>
          </a:prstGeom>
          <a:noFill/>
        </p:spPr>
        <p:txBody>
          <a:bodyPr wrap="square" rtlCol="0">
            <a:spAutoFit/>
          </a:bodyPr>
          <a:lstStyle/>
          <a:p>
            <a:pPr marL="285750" indent="-285750">
              <a:buFont typeface="Arial"/>
              <a:buChar char="•"/>
            </a:pPr>
            <a:r>
              <a:rPr lang="en-US" dirty="0"/>
              <a:t>U of T stood at the </a:t>
            </a:r>
            <a:r>
              <a:rPr lang="en-US" dirty="0" err="1"/>
              <a:t>centre</a:t>
            </a:r>
            <a:r>
              <a:rPr lang="en-US" dirty="0"/>
              <a:t> of a uniquely linked group of medical and scientific institutions -- Toronto General Hospital (r), the Hospital for Sick Children (l), and its singular public health biologicals producer, Connaught Antitoxin Laboratories -- each ready to play key roles in the insulin story</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pic>
        <p:nvPicPr>
          <p:cNvPr id="4" name="Picture 3" descr="Acc07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393" y="458542"/>
            <a:ext cx="5109739" cy="3908949"/>
          </a:xfrm>
          <a:prstGeom prst="rect">
            <a:avLst/>
          </a:prstGeom>
          <a:ln>
            <a:solidFill>
              <a:srgbClr val="4F81BD"/>
            </a:solidFill>
          </a:ln>
        </p:spPr>
      </p:pic>
      <p:pic>
        <p:nvPicPr>
          <p:cNvPr id="2" name="Picture 1" descr="TGH-College-JTHC-DG-.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646" y="4559274"/>
            <a:ext cx="5491487" cy="1549443"/>
          </a:xfrm>
          <a:prstGeom prst="rect">
            <a:avLst/>
          </a:prstGeom>
          <a:ln>
            <a:solidFill>
              <a:srgbClr val="4F81BD"/>
            </a:solidFill>
          </a:ln>
        </p:spPr>
      </p:pic>
      <p:pic>
        <p:nvPicPr>
          <p:cNvPr id="10" name="Picture 9" descr="Ags050-HS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410" y="4238406"/>
            <a:ext cx="2512359" cy="1870312"/>
          </a:xfrm>
          <a:prstGeom prst="rect">
            <a:avLst/>
          </a:prstGeom>
          <a:ln>
            <a:solidFill>
              <a:srgbClr val="4F81BD"/>
            </a:solidFill>
          </a:ln>
        </p:spPr>
      </p:pic>
      <p:sp>
        <p:nvSpPr>
          <p:cNvPr id="3" name="TextBox 2"/>
          <p:cNvSpPr txBox="1"/>
          <p:nvPr/>
        </p:nvSpPr>
        <p:spPr>
          <a:xfrm>
            <a:off x="3109576" y="4191638"/>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2" name="TextBox 11">
            <a:extLst>
              <a:ext uri="{FF2B5EF4-FFF2-40B4-BE49-F238E27FC236}">
                <a16:creationId xmlns:a16="http://schemas.microsoft.com/office/drawing/2014/main" id="{C300116B-E330-D341-A5B4-2C98EF8F24D9}"/>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94799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b221-UT-P10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937" y="232841"/>
            <a:ext cx="4273777" cy="3017286"/>
          </a:xfrm>
          <a:prstGeom prst="rect">
            <a:avLst/>
          </a:prstGeom>
        </p:spPr>
      </p:pic>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16</a:t>
            </a:fld>
            <a:endParaRPr lang="en-US" dirty="0"/>
          </a:p>
        </p:txBody>
      </p:sp>
      <p:sp>
        <p:nvSpPr>
          <p:cNvPr id="5" name="TextBox 4"/>
          <p:cNvSpPr txBox="1"/>
          <p:nvPr/>
        </p:nvSpPr>
        <p:spPr>
          <a:xfrm>
            <a:off x="430858" y="820397"/>
            <a:ext cx="4131124" cy="2585323"/>
          </a:xfrm>
          <a:prstGeom prst="rect">
            <a:avLst/>
          </a:prstGeom>
          <a:noFill/>
        </p:spPr>
        <p:txBody>
          <a:bodyPr wrap="square" rtlCol="0">
            <a:spAutoFit/>
          </a:bodyPr>
          <a:lstStyle/>
          <a:p>
            <a:pPr marL="285750" indent="-285750">
              <a:buFont typeface="Arial"/>
              <a:buChar char="•"/>
            </a:pPr>
            <a:r>
              <a:rPr lang="en-US" dirty="0"/>
              <a:t>After meeting Macleod, who was intrigued, though skeptical, Banting was soon given a small lab, access to experimental dogs, a $100 budget, and the assistance of Charles Best, a recent graduate in Physiology and Biochemistry </a:t>
            </a:r>
          </a:p>
          <a:p>
            <a:pPr marL="285750" indent="-285750">
              <a:buFont typeface="Arial"/>
              <a:buChar char="•"/>
            </a:pPr>
            <a:endParaRPr lang="en-US" dirty="0"/>
          </a:p>
          <a:p>
            <a:pPr marL="285750" indent="-285750">
              <a:buFont typeface="Arial"/>
              <a:buChar char="•"/>
            </a:pPr>
            <a:r>
              <a:rPr lang="en-US" dirty="0"/>
              <a:t>They got started on May 17, 1921</a:t>
            </a:r>
          </a:p>
        </p:txBody>
      </p:sp>
      <p:pic>
        <p:nvPicPr>
          <p:cNvPr id="3" name="Picture 2" descr="Acc1199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751" y="2211700"/>
            <a:ext cx="3170145" cy="4240069"/>
          </a:xfrm>
          <a:prstGeom prst="rect">
            <a:avLst/>
          </a:prstGeom>
          <a:ln>
            <a:solidFill>
              <a:srgbClr val="4F81BD"/>
            </a:solidFill>
          </a:ln>
        </p:spPr>
      </p:pic>
      <p:sp>
        <p:nvSpPr>
          <p:cNvPr id="12" name="TextBox 11"/>
          <p:cNvSpPr txBox="1"/>
          <p:nvPr/>
        </p:nvSpPr>
        <p:spPr>
          <a:xfrm>
            <a:off x="5757334" y="109730"/>
            <a:ext cx="1955030" cy="246221"/>
          </a:xfrm>
          <a:prstGeom prst="rect">
            <a:avLst/>
          </a:prstGeom>
          <a:solidFill>
            <a:srgbClr val="FFFFFF"/>
          </a:solidFill>
          <a:ln>
            <a:solidFill>
              <a:srgbClr val="4F81BD"/>
            </a:solidFill>
          </a:ln>
        </p:spPr>
        <p:txBody>
          <a:bodyPr wrap="square" rtlCol="0">
            <a:spAutoFit/>
          </a:bodyPr>
          <a:lstStyle/>
          <a:p>
            <a:r>
              <a:rPr lang="en-US" sz="1000" dirty="0">
                <a:hlinkClick r:id="rId5"/>
              </a:rPr>
              <a:t>https://insulin.library.utoronto.ca/</a:t>
            </a:r>
            <a:r>
              <a:rPr lang="en-US" sz="1000" dirty="0"/>
              <a:t> </a:t>
            </a:r>
          </a:p>
        </p:txBody>
      </p:sp>
      <p:sp>
        <p:nvSpPr>
          <p:cNvPr id="13" name="TextBox 12">
            <a:extLst>
              <a:ext uri="{FF2B5EF4-FFF2-40B4-BE49-F238E27FC236}">
                <a16:creationId xmlns:a16="http://schemas.microsoft.com/office/drawing/2014/main" id="{5065FA83-AC9E-A54B-A3D1-CC8D361BC18C}"/>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4" name="Picture 3" descr="Text, letter&#10;&#10;Description automatically generated">
            <a:extLst>
              <a:ext uri="{FF2B5EF4-FFF2-40B4-BE49-F238E27FC236}">
                <a16:creationId xmlns:a16="http://schemas.microsoft.com/office/drawing/2014/main" id="{0DF8BAF0-E943-994A-A6D8-4DBB928DE5D6}"/>
              </a:ext>
            </a:extLst>
          </p:cNvPr>
          <p:cNvPicPr>
            <a:picLocks noChangeAspect="1"/>
          </p:cNvPicPr>
          <p:nvPr/>
        </p:nvPicPr>
        <p:blipFill>
          <a:blip r:embed="rId6"/>
          <a:stretch>
            <a:fillRect/>
          </a:stretch>
        </p:blipFill>
        <p:spPr>
          <a:xfrm>
            <a:off x="1590261" y="3484440"/>
            <a:ext cx="3461407" cy="3021896"/>
          </a:xfrm>
          <a:prstGeom prst="rect">
            <a:avLst/>
          </a:prstGeom>
          <a:ln>
            <a:solidFill>
              <a:schemeClr val="accent1"/>
            </a:solidFill>
          </a:ln>
        </p:spPr>
      </p:pic>
    </p:spTree>
    <p:extLst>
      <p:ext uri="{BB962C8B-B14F-4D97-AF65-F5344CB8AC3E}">
        <p14:creationId xmlns:p14="http://schemas.microsoft.com/office/powerpoint/2010/main" val="1001902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17</a:t>
            </a:fld>
            <a:endParaRPr lang="en-US" dirty="0"/>
          </a:p>
        </p:txBody>
      </p:sp>
      <p:sp>
        <p:nvSpPr>
          <p:cNvPr id="5" name="TextBox 4"/>
          <p:cNvSpPr txBox="1"/>
          <p:nvPr/>
        </p:nvSpPr>
        <p:spPr>
          <a:xfrm>
            <a:off x="365448" y="876845"/>
            <a:ext cx="2667655" cy="2585323"/>
          </a:xfrm>
          <a:prstGeom prst="rect">
            <a:avLst/>
          </a:prstGeom>
          <a:noFill/>
        </p:spPr>
        <p:txBody>
          <a:bodyPr wrap="square" rtlCol="0">
            <a:spAutoFit/>
          </a:bodyPr>
          <a:lstStyle/>
          <a:p>
            <a:pPr marL="285750" indent="-285750">
              <a:buFont typeface="Arial"/>
              <a:buChar char="•"/>
            </a:pPr>
            <a:r>
              <a:rPr lang="en-US" b="1" dirty="0"/>
              <a:t>May-Aug 1921 </a:t>
            </a:r>
            <a:r>
              <a:rPr lang="mr-IN" dirty="0"/>
              <a:t>–</a:t>
            </a:r>
            <a:r>
              <a:rPr lang="en-US" dirty="0"/>
              <a:t> During an especially hot summer, </a:t>
            </a:r>
            <a:r>
              <a:rPr lang="en-US" dirty="0" err="1"/>
              <a:t>Banting</a:t>
            </a:r>
            <a:r>
              <a:rPr lang="en-US" dirty="0"/>
              <a:t> and Best reported encouraging results with a pancreatic extract controlling blood sugar levels in de-</a:t>
            </a:r>
            <a:r>
              <a:rPr lang="en-US" dirty="0" err="1"/>
              <a:t>pancreatized</a:t>
            </a:r>
            <a:r>
              <a:rPr lang="en-US" dirty="0"/>
              <a:t> dogs. </a:t>
            </a:r>
          </a:p>
        </p:txBody>
      </p:sp>
      <p:pic>
        <p:nvPicPr>
          <p:cNvPr id="4" name="Picture 3" descr="Dog408-chart-1921-08-DOI-p7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03" y="934623"/>
            <a:ext cx="5808534" cy="5206326"/>
          </a:xfrm>
          <a:prstGeom prst="rect">
            <a:avLst/>
          </a:prstGeom>
          <a:ln>
            <a:solidFill>
              <a:srgbClr val="4F81BD"/>
            </a:solidFill>
          </a:ln>
        </p:spPr>
      </p:pic>
      <p:pic>
        <p:nvPicPr>
          <p:cNvPr id="2" name="Picture 1" descr="Colorimeter-c1921-P100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95" y="3547704"/>
            <a:ext cx="2345826" cy="2890059"/>
          </a:xfrm>
          <a:prstGeom prst="rect">
            <a:avLst/>
          </a:prstGeom>
          <a:ln>
            <a:solidFill>
              <a:srgbClr val="4F81BD"/>
            </a:solidFill>
          </a:ln>
        </p:spPr>
      </p:pic>
      <p:sp>
        <p:nvSpPr>
          <p:cNvPr id="10" name="TextBox 9"/>
          <p:cNvSpPr txBox="1"/>
          <p:nvPr/>
        </p:nvSpPr>
        <p:spPr>
          <a:xfrm>
            <a:off x="2463029" y="6017838"/>
            <a:ext cx="2029457" cy="246221"/>
          </a:xfrm>
          <a:prstGeom prst="rect">
            <a:avLst/>
          </a:prstGeom>
          <a:solidFill>
            <a:srgbClr val="FFFFFF"/>
          </a:solidFill>
          <a:ln>
            <a:solidFill>
              <a:srgbClr val="4F81BD"/>
            </a:solidFill>
          </a:ln>
        </p:spPr>
        <p:txBody>
          <a:bodyPr wrap="square" rtlCol="0">
            <a:spAutoFit/>
          </a:bodyPr>
          <a:lstStyle/>
          <a:p>
            <a:r>
              <a:rPr lang="en-US" sz="1000" dirty="0">
                <a:hlinkClick r:id="rId5"/>
              </a:rPr>
              <a:t>https://insulin.library.utoronto.ca/</a:t>
            </a:r>
            <a:r>
              <a:rPr lang="en-US" sz="1000" dirty="0"/>
              <a:t> </a:t>
            </a:r>
          </a:p>
        </p:txBody>
      </p:sp>
      <p:sp>
        <p:nvSpPr>
          <p:cNvPr id="11" name="TextBox 10">
            <a:extLst>
              <a:ext uri="{FF2B5EF4-FFF2-40B4-BE49-F238E27FC236}">
                <a16:creationId xmlns:a16="http://schemas.microsoft.com/office/drawing/2014/main" id="{F0B868AE-1049-B04F-B52E-D38DDD662010}"/>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777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18</a:t>
            </a:fld>
            <a:endParaRPr lang="en-US" dirty="0"/>
          </a:p>
        </p:txBody>
      </p:sp>
      <p:sp>
        <p:nvSpPr>
          <p:cNvPr id="5" name="TextBox 4"/>
          <p:cNvSpPr txBox="1"/>
          <p:nvPr/>
        </p:nvSpPr>
        <p:spPr>
          <a:xfrm>
            <a:off x="365447" y="876845"/>
            <a:ext cx="3622443" cy="4247317"/>
          </a:xfrm>
          <a:prstGeom prst="rect">
            <a:avLst/>
          </a:prstGeom>
          <a:noFill/>
        </p:spPr>
        <p:txBody>
          <a:bodyPr wrap="square" rtlCol="0">
            <a:spAutoFit/>
          </a:bodyPr>
          <a:lstStyle/>
          <a:p>
            <a:pPr marL="285750" indent="-285750">
              <a:buFont typeface="Arial" panose="020B0604020202020204" pitchFamily="34" charset="0"/>
              <a:buChar char="•"/>
            </a:pPr>
            <a:r>
              <a:rPr lang="en-CA" b="1" dirty="0"/>
              <a:t>Nov 14, 1921 </a:t>
            </a:r>
            <a:r>
              <a:rPr lang="en-CA" dirty="0"/>
              <a:t>– Banting and Best – on Banting’s 30</a:t>
            </a:r>
            <a:r>
              <a:rPr lang="en-CA" baseline="30000" dirty="0"/>
              <a:t>th</a:t>
            </a:r>
            <a:r>
              <a:rPr lang="en-CA" dirty="0"/>
              <a:t> birthday -- gave the first presentation about their pancreatic extract research to the Journal Club of the U of T Department of Physiology</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The presentation prompted a suggestion of a longevity experiment with the extract given regularly to a diabetic dog over an extended period</a:t>
            </a:r>
          </a:p>
          <a:p>
            <a:endParaRPr lang="en-CA" dirty="0"/>
          </a:p>
          <a:p>
            <a:pPr marL="285750" indent="-285750">
              <a:buFont typeface="Arial" panose="020B0604020202020204" pitchFamily="34" charset="0"/>
              <a:buChar char="•"/>
            </a:pPr>
            <a:r>
              <a:rPr lang="en-CA" dirty="0"/>
              <a:t>But where would the extract come from? </a:t>
            </a:r>
            <a:endParaRPr lang="en-US" dirty="0"/>
          </a:p>
        </p:txBody>
      </p:sp>
      <p:pic>
        <p:nvPicPr>
          <p:cNvPr id="3" name="Picture 2" descr="Text, letter&#10;&#10;Description automatically generated">
            <a:extLst>
              <a:ext uri="{FF2B5EF4-FFF2-40B4-BE49-F238E27FC236}">
                <a16:creationId xmlns:a16="http://schemas.microsoft.com/office/drawing/2014/main" id="{A9AFD901-4432-AC46-87EA-FD7457355197}"/>
              </a:ext>
            </a:extLst>
          </p:cNvPr>
          <p:cNvPicPr>
            <a:picLocks noChangeAspect="1"/>
          </p:cNvPicPr>
          <p:nvPr/>
        </p:nvPicPr>
        <p:blipFill>
          <a:blip r:embed="rId3"/>
          <a:stretch>
            <a:fillRect/>
          </a:stretch>
        </p:blipFill>
        <p:spPr>
          <a:xfrm>
            <a:off x="4151738" y="614069"/>
            <a:ext cx="4808430" cy="5890713"/>
          </a:xfrm>
          <a:prstGeom prst="rect">
            <a:avLst/>
          </a:prstGeom>
        </p:spPr>
      </p:pic>
      <p:sp>
        <p:nvSpPr>
          <p:cNvPr id="10" name="TextBox 9"/>
          <p:cNvSpPr txBox="1"/>
          <p:nvPr/>
        </p:nvSpPr>
        <p:spPr>
          <a:xfrm>
            <a:off x="5511030" y="516280"/>
            <a:ext cx="2108970" cy="246221"/>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sp>
        <p:nvSpPr>
          <p:cNvPr id="11" name="Rounded Rectangle 10">
            <a:extLst>
              <a:ext uri="{FF2B5EF4-FFF2-40B4-BE49-F238E27FC236}">
                <a16:creationId xmlns:a16="http://schemas.microsoft.com/office/drawing/2014/main" id="{DA91996C-7D14-794E-BA24-53CD913C1AD4}"/>
              </a:ext>
            </a:extLst>
          </p:cNvPr>
          <p:cNvSpPr/>
          <p:nvPr/>
        </p:nvSpPr>
        <p:spPr>
          <a:xfrm>
            <a:off x="3987891" y="970206"/>
            <a:ext cx="5056718" cy="1176645"/>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9E4EEA-D4DD-8740-836D-C73F8547ED24}"/>
              </a:ext>
            </a:extLst>
          </p:cNvPr>
          <p:cNvSpPr txBox="1"/>
          <p:nvPr/>
        </p:nvSpPr>
        <p:spPr>
          <a:xfrm>
            <a:off x="298639" y="5225594"/>
            <a:ext cx="5053830" cy="1200329"/>
          </a:xfrm>
          <a:prstGeom prst="rect">
            <a:avLst/>
          </a:prstGeom>
          <a:solidFill>
            <a:schemeClr val="bg1"/>
          </a:solidFill>
          <a:ln>
            <a:solidFill>
              <a:schemeClr val="tx2"/>
            </a:solidFill>
          </a:ln>
        </p:spPr>
        <p:txBody>
          <a:bodyPr wrap="square" rtlCol="0">
            <a:spAutoFit/>
          </a:bodyPr>
          <a:lstStyle/>
          <a:p>
            <a:pPr marL="285750" indent="-285750">
              <a:buFont typeface="Arial" panose="020B0604020202020204" pitchFamily="34" charset="0"/>
              <a:buChar char="•"/>
            </a:pPr>
            <a:r>
              <a:rPr lang="en-CA" dirty="0"/>
              <a:t>The duct-ligation process was time consuming and expensive on several levels, not least of which involved the reliance on dogs</a:t>
            </a:r>
          </a:p>
          <a:p>
            <a:pPr marL="285750" indent="-285750">
              <a:buFont typeface="Arial" panose="020B0604020202020204" pitchFamily="34" charset="0"/>
              <a:buChar char="•"/>
            </a:pPr>
            <a:r>
              <a:rPr lang="en-CA" dirty="0"/>
              <a:t>There had to be a better way</a:t>
            </a:r>
            <a:endParaRPr lang="en-US" dirty="0"/>
          </a:p>
        </p:txBody>
      </p:sp>
      <p:sp>
        <p:nvSpPr>
          <p:cNvPr id="12" name="TextBox 11">
            <a:extLst>
              <a:ext uri="{FF2B5EF4-FFF2-40B4-BE49-F238E27FC236}">
                <a16:creationId xmlns:a16="http://schemas.microsoft.com/office/drawing/2014/main" id="{83A106A4-242C-9940-87F5-E309FDCA6926}"/>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51071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19</a:t>
            </a:fld>
            <a:endParaRPr lang="en-US" dirty="0"/>
          </a:p>
        </p:txBody>
      </p:sp>
      <p:sp>
        <p:nvSpPr>
          <p:cNvPr id="5" name="TextBox 4"/>
          <p:cNvSpPr txBox="1"/>
          <p:nvPr/>
        </p:nvSpPr>
        <p:spPr>
          <a:xfrm>
            <a:off x="295874" y="1010399"/>
            <a:ext cx="3471057" cy="2862322"/>
          </a:xfrm>
          <a:prstGeom prst="rect">
            <a:avLst/>
          </a:prstGeom>
          <a:noFill/>
        </p:spPr>
        <p:txBody>
          <a:bodyPr wrap="square" rtlCol="0">
            <a:spAutoFit/>
          </a:bodyPr>
          <a:lstStyle/>
          <a:p>
            <a:pPr marL="285750" indent="-285750">
              <a:buFont typeface="Arial" panose="020B0604020202020204" pitchFamily="34" charset="0"/>
              <a:buChar char="•"/>
            </a:pPr>
            <a:r>
              <a:rPr lang="en-CA" b="1" dirty="0"/>
              <a:t>November 16, 1921 </a:t>
            </a:r>
            <a:r>
              <a:rPr lang="en-CA" dirty="0"/>
              <a:t>- Banting was struck by another idea that led to preparing the extract from foetal calf pancreas</a:t>
            </a:r>
          </a:p>
          <a:p>
            <a:pPr marL="285750" indent="-285750">
              <a:buFont typeface="Arial"/>
              <a:buChar char="•"/>
            </a:pPr>
            <a:endParaRPr lang="en-CA" dirty="0"/>
          </a:p>
          <a:p>
            <a:pPr marL="285750" indent="-285750">
              <a:buFont typeface="Arial"/>
              <a:buChar char="•"/>
            </a:pPr>
            <a:r>
              <a:rPr lang="en-CA" dirty="0"/>
              <a:t>It soon became clear that fresh whole beef pancreas would prove to be a much more readily available source of the extract</a:t>
            </a:r>
          </a:p>
        </p:txBody>
      </p:sp>
      <p:pic>
        <p:nvPicPr>
          <p:cNvPr id="7" name="Picture 6" descr="Text, letter&#10;&#10;Description automatically generated">
            <a:extLst>
              <a:ext uri="{FF2B5EF4-FFF2-40B4-BE49-F238E27FC236}">
                <a16:creationId xmlns:a16="http://schemas.microsoft.com/office/drawing/2014/main" id="{F4E723E1-3F1A-F643-98F1-FDBBE9844C82}"/>
              </a:ext>
            </a:extLst>
          </p:cNvPr>
          <p:cNvPicPr>
            <a:picLocks noChangeAspect="1"/>
          </p:cNvPicPr>
          <p:nvPr/>
        </p:nvPicPr>
        <p:blipFill>
          <a:blip r:embed="rId3"/>
          <a:stretch>
            <a:fillRect/>
          </a:stretch>
        </p:blipFill>
        <p:spPr>
          <a:xfrm>
            <a:off x="4412974" y="426324"/>
            <a:ext cx="4551555" cy="5930026"/>
          </a:xfrm>
          <a:prstGeom prst="rect">
            <a:avLst/>
          </a:prstGeom>
        </p:spPr>
      </p:pic>
      <p:sp>
        <p:nvSpPr>
          <p:cNvPr id="11" name="Rounded Rectangle 10">
            <a:extLst>
              <a:ext uri="{FF2B5EF4-FFF2-40B4-BE49-F238E27FC236}">
                <a16:creationId xmlns:a16="http://schemas.microsoft.com/office/drawing/2014/main" id="{827512D5-D2A0-1542-9BD3-5D909FB5C3EA}"/>
              </a:ext>
            </a:extLst>
          </p:cNvPr>
          <p:cNvSpPr/>
          <p:nvPr/>
        </p:nvSpPr>
        <p:spPr>
          <a:xfrm>
            <a:off x="4283764" y="887989"/>
            <a:ext cx="4790661" cy="102032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D5D9F3A-EBB6-CD48-A45A-20919502B050}"/>
              </a:ext>
            </a:extLst>
          </p:cNvPr>
          <p:cNvSpPr txBox="1"/>
          <p:nvPr/>
        </p:nvSpPr>
        <p:spPr>
          <a:xfrm>
            <a:off x="5721487" y="276643"/>
            <a:ext cx="2108970" cy="246221"/>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sp>
        <p:nvSpPr>
          <p:cNvPr id="12" name="TextBox 11">
            <a:extLst>
              <a:ext uri="{FF2B5EF4-FFF2-40B4-BE49-F238E27FC236}">
                <a16:creationId xmlns:a16="http://schemas.microsoft.com/office/drawing/2014/main" id="{0297D03A-8235-C54F-8BC9-79B2C78444DD}"/>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42840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0044" y="755040"/>
            <a:ext cx="4552247" cy="5509200"/>
          </a:xfrm>
          <a:prstGeom prst="rect">
            <a:avLst/>
          </a:prstGeom>
        </p:spPr>
        <p:txBody>
          <a:bodyPr wrap="square">
            <a:spAutoFit/>
          </a:bodyPr>
          <a:lstStyle/>
          <a:p>
            <a:pPr marL="285750" indent="-285750">
              <a:buFont typeface="Arial"/>
              <a:buChar char="•"/>
            </a:pPr>
            <a:r>
              <a:rPr lang="en-US" sz="1600" dirty="0"/>
              <a:t>I was asked to give a presentation about the discovery of insulin and answer the question:</a:t>
            </a:r>
          </a:p>
          <a:p>
            <a:pPr marL="285750" indent="-285750">
              <a:buFont typeface="Arial"/>
              <a:buChar char="•"/>
            </a:pPr>
            <a:endParaRPr lang="en-US" sz="1600" dirty="0"/>
          </a:p>
          <a:p>
            <a:r>
              <a:rPr lang="en-US" sz="1600" dirty="0"/>
              <a:t>	What is the definitive history?</a:t>
            </a:r>
          </a:p>
          <a:p>
            <a:pPr marL="285750" indent="-285750">
              <a:buFont typeface="Arial"/>
              <a:buChar char="•"/>
            </a:pPr>
            <a:endParaRPr lang="en-US" sz="1600" dirty="0"/>
          </a:p>
          <a:p>
            <a:pPr marL="285750" indent="-285750">
              <a:buFont typeface="Arial"/>
              <a:buChar char="•"/>
            </a:pPr>
            <a:r>
              <a:rPr lang="en-US" sz="1600" dirty="0"/>
              <a:t>The short answer is quite easy</a:t>
            </a:r>
          </a:p>
          <a:p>
            <a:pPr marL="285750" indent="-285750">
              <a:buFont typeface="Arial"/>
              <a:buChar char="•"/>
            </a:pPr>
            <a:endParaRPr lang="en-US" sz="1600" dirty="0"/>
          </a:p>
          <a:p>
            <a:pPr marL="285750" indent="-285750">
              <a:buFont typeface="Arial"/>
              <a:buChar char="•"/>
            </a:pPr>
            <a:r>
              <a:rPr lang="en-US" sz="1600" dirty="0"/>
              <a:t>Michael Bliss’ book, </a:t>
            </a:r>
            <a:r>
              <a:rPr lang="en-US" sz="1600" i="1" dirty="0"/>
              <a:t>The Discovery of Insulin</a:t>
            </a:r>
            <a:r>
              <a:rPr lang="en-US" sz="1600" dirty="0"/>
              <a:t>, first published in 1982, certainly remains the definitive history</a:t>
            </a:r>
          </a:p>
          <a:p>
            <a:pPr marL="285750" indent="-285750">
              <a:buFont typeface="Arial"/>
              <a:buChar char="•"/>
            </a:pPr>
            <a:endParaRPr lang="en-US" sz="1600" dirty="0"/>
          </a:p>
          <a:p>
            <a:pPr marL="285750" indent="-285750">
              <a:buFont typeface="Arial"/>
              <a:buChar char="•"/>
            </a:pPr>
            <a:r>
              <a:rPr lang="en-US" sz="1600" dirty="0"/>
              <a:t>Although the late Professor Bliss was my Ph.D. supervisor, colleague, friend, and at times my unofficial agent, I’m aware of no other histories that challenge its authority</a:t>
            </a:r>
          </a:p>
          <a:p>
            <a:pPr marL="285750" indent="-285750">
              <a:buFont typeface="Arial"/>
              <a:buChar char="•"/>
            </a:pPr>
            <a:endParaRPr lang="en-US" sz="1600" dirty="0"/>
          </a:p>
          <a:p>
            <a:pPr marL="285750" indent="-285750">
              <a:buFont typeface="Arial"/>
              <a:buChar char="•"/>
            </a:pPr>
            <a:r>
              <a:rPr lang="en-US" sz="1600" dirty="0"/>
              <a:t>What I would like to do is recount key parts of the discovery story and highlight the many unique challenges of transitioning from the discovery of insulin to its development and production in order to expedite its equitable accessibility to diabetics globally</a:t>
            </a:r>
          </a:p>
        </p:txBody>
      </p:sp>
      <p:sp>
        <p:nvSpPr>
          <p:cNvPr id="9" name="TextBox 8"/>
          <p:cNvSpPr txBox="1"/>
          <p:nvPr/>
        </p:nvSpPr>
        <p:spPr>
          <a:xfrm>
            <a:off x="533400" y="152400"/>
            <a:ext cx="6934200" cy="461665"/>
          </a:xfrm>
          <a:prstGeom prst="rect">
            <a:avLst/>
          </a:prstGeom>
          <a:noFill/>
        </p:spPr>
        <p:txBody>
          <a:bodyPr wrap="square" rtlCol="0">
            <a:spAutoFit/>
          </a:bodyPr>
          <a:lstStyle/>
          <a:p>
            <a:r>
              <a:rPr lang="en-US" sz="2400" b="1" dirty="0"/>
              <a:t>Introduction</a:t>
            </a:r>
          </a:p>
        </p:txBody>
      </p:sp>
      <p:sp>
        <p:nvSpPr>
          <p:cNvPr id="8" name="TextBox 7"/>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2" name="Slide Number Placeholder 1"/>
          <p:cNvSpPr>
            <a:spLocks noGrp="1"/>
          </p:cNvSpPr>
          <p:nvPr>
            <p:ph type="sldNum" sz="quarter" idx="12"/>
          </p:nvPr>
        </p:nvSpPr>
        <p:spPr/>
        <p:txBody>
          <a:bodyPr/>
          <a:lstStyle/>
          <a:p>
            <a:fld id="{3DD470BD-FF3C-E74E-A339-7352E3428E15}" type="slidenum">
              <a:rPr lang="en-US" smtClean="0"/>
              <a:t>2</a:t>
            </a:fld>
            <a:endParaRPr lang="en-US" dirty="0"/>
          </a:p>
        </p:txBody>
      </p:sp>
      <p:pic>
        <p:nvPicPr>
          <p:cNvPr id="6" name="Picture 5" descr="Bliss-DiscoveryInsulin-cover25th.jpg">
            <a:extLst>
              <a:ext uri="{FF2B5EF4-FFF2-40B4-BE49-F238E27FC236}">
                <a16:creationId xmlns:a16="http://schemas.microsoft.com/office/drawing/2014/main" id="{03C97F07-51D5-CD4C-8F97-2ED203D6C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119" y="245590"/>
            <a:ext cx="3920838" cy="5996184"/>
          </a:xfrm>
          <a:prstGeom prst="rect">
            <a:avLst/>
          </a:prstGeom>
          <a:ln>
            <a:solidFill>
              <a:srgbClr val="4F81BD"/>
            </a:solidFill>
          </a:ln>
        </p:spPr>
      </p:pic>
    </p:spTree>
    <p:extLst>
      <p:ext uri="{BB962C8B-B14F-4D97-AF65-F5344CB8AC3E}">
        <p14:creationId xmlns:p14="http://schemas.microsoft.com/office/powerpoint/2010/main" val="3107650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20</a:t>
            </a:fld>
            <a:endParaRPr lang="en-US" dirty="0"/>
          </a:p>
        </p:txBody>
      </p:sp>
      <p:sp>
        <p:nvSpPr>
          <p:cNvPr id="5" name="TextBox 4"/>
          <p:cNvSpPr txBox="1"/>
          <p:nvPr/>
        </p:nvSpPr>
        <p:spPr>
          <a:xfrm>
            <a:off x="410099" y="907170"/>
            <a:ext cx="4852291" cy="2308324"/>
          </a:xfrm>
          <a:prstGeom prst="rect">
            <a:avLst/>
          </a:prstGeom>
          <a:noFill/>
        </p:spPr>
        <p:txBody>
          <a:bodyPr wrap="square" rtlCol="0">
            <a:spAutoFit/>
          </a:bodyPr>
          <a:lstStyle/>
          <a:p>
            <a:pPr marL="285750" indent="-285750">
              <a:buFont typeface="Arial"/>
              <a:buChar char="•"/>
            </a:pPr>
            <a:r>
              <a:rPr lang="en-US" b="1" dirty="0"/>
              <a:t>Dec. 1921 </a:t>
            </a:r>
            <a:r>
              <a:rPr lang="en-US" dirty="0"/>
              <a:t>- Dr. James Bertram </a:t>
            </a:r>
            <a:r>
              <a:rPr lang="en-US" dirty="0" err="1"/>
              <a:t>Collip</a:t>
            </a:r>
            <a:r>
              <a:rPr lang="en-US" dirty="0"/>
              <a:t>, a biochemist from the University of Alberta on sabbatical in Toronto, joins </a:t>
            </a:r>
            <a:r>
              <a:rPr lang="en-US" dirty="0" err="1"/>
              <a:t>Banting</a:t>
            </a:r>
            <a:r>
              <a:rPr lang="en-US" dirty="0"/>
              <a:t> and Best to help purify the extract. </a:t>
            </a:r>
          </a:p>
          <a:p>
            <a:pPr marL="285750" indent="-285750">
              <a:buFont typeface="Arial"/>
              <a:buChar char="•"/>
            </a:pPr>
            <a:endParaRPr lang="en-US" dirty="0"/>
          </a:p>
          <a:p>
            <a:pPr marL="285750" indent="-285750">
              <a:buFont typeface="Arial"/>
              <a:buChar char="•"/>
            </a:pPr>
            <a:r>
              <a:rPr lang="en-US" dirty="0"/>
              <a:t>Encouraging results with dog #33, “Marjorie,” lead to the extract’s first human use (administered orally), but it was unsuccessful </a:t>
            </a:r>
          </a:p>
        </p:txBody>
      </p:sp>
      <p:pic>
        <p:nvPicPr>
          <p:cNvPr id="3" name="Picture 2" descr="Dog33-Marjorie-1921-11-P10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390" y="412139"/>
            <a:ext cx="3659675" cy="5723732"/>
          </a:xfrm>
          <a:prstGeom prst="rect">
            <a:avLst/>
          </a:prstGeom>
          <a:ln>
            <a:solidFill>
              <a:srgbClr val="4F81BD"/>
            </a:solidFill>
          </a:ln>
        </p:spPr>
      </p:pic>
      <p:pic>
        <p:nvPicPr>
          <p:cNvPr id="2" name="Picture 1" descr="Acc1030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786" y="142959"/>
            <a:ext cx="1923431" cy="2464396"/>
          </a:xfrm>
          <a:prstGeom prst="rect">
            <a:avLst/>
          </a:prstGeom>
        </p:spPr>
      </p:pic>
      <p:pic>
        <p:nvPicPr>
          <p:cNvPr id="4" name="Picture 3" descr="FirstClincal-Card-1921-12-20-W100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799" y="3425568"/>
            <a:ext cx="4291043" cy="2930782"/>
          </a:xfrm>
          <a:prstGeom prst="rect">
            <a:avLst/>
          </a:prstGeom>
        </p:spPr>
      </p:pic>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11" name="TextBox 10"/>
          <p:cNvSpPr txBox="1"/>
          <p:nvPr/>
        </p:nvSpPr>
        <p:spPr>
          <a:xfrm>
            <a:off x="4456546" y="6089689"/>
            <a:ext cx="2096654" cy="252523"/>
          </a:xfrm>
          <a:prstGeom prst="rect">
            <a:avLst/>
          </a:prstGeom>
          <a:solidFill>
            <a:srgbClr val="FFFFFF"/>
          </a:solidFill>
          <a:ln>
            <a:solidFill>
              <a:srgbClr val="4F81BD"/>
            </a:solidFill>
          </a:ln>
        </p:spPr>
        <p:txBody>
          <a:bodyPr wrap="square" rtlCol="0">
            <a:spAutoFit/>
          </a:bodyPr>
          <a:lstStyle/>
          <a:p>
            <a:r>
              <a:rPr lang="en-US" sz="1000" dirty="0">
                <a:hlinkClick r:id="rId6"/>
              </a:rPr>
              <a:t>https://insulin.library.utoronto.ca/</a:t>
            </a:r>
            <a:r>
              <a:rPr lang="en-US" sz="1000" dirty="0"/>
              <a:t> </a:t>
            </a:r>
          </a:p>
        </p:txBody>
      </p:sp>
      <p:sp>
        <p:nvSpPr>
          <p:cNvPr id="12" name="TextBox 11"/>
          <p:cNvSpPr txBox="1"/>
          <p:nvPr/>
        </p:nvSpPr>
        <p:spPr>
          <a:xfrm>
            <a:off x="5262390" y="108829"/>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3" name="TextBox 12">
            <a:extLst>
              <a:ext uri="{FF2B5EF4-FFF2-40B4-BE49-F238E27FC236}">
                <a16:creationId xmlns:a16="http://schemas.microsoft.com/office/drawing/2014/main" id="{6C4A4FE2-8C1B-EB4B-8377-E3D56A7223F4}"/>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133947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21</a:t>
            </a:fld>
            <a:endParaRPr lang="en-US" dirty="0"/>
          </a:p>
        </p:txBody>
      </p:sp>
      <p:sp>
        <p:nvSpPr>
          <p:cNvPr id="5" name="TextBox 4"/>
          <p:cNvSpPr txBox="1"/>
          <p:nvPr/>
        </p:nvSpPr>
        <p:spPr>
          <a:xfrm>
            <a:off x="365448" y="876846"/>
            <a:ext cx="3729474" cy="4524315"/>
          </a:xfrm>
          <a:prstGeom prst="rect">
            <a:avLst/>
          </a:prstGeom>
          <a:noFill/>
        </p:spPr>
        <p:txBody>
          <a:bodyPr wrap="square" rtlCol="0">
            <a:spAutoFit/>
          </a:bodyPr>
          <a:lstStyle/>
          <a:p>
            <a:pPr marL="285750" indent="-285750">
              <a:buFont typeface="Arial" panose="020B0604020202020204" pitchFamily="34" charset="0"/>
              <a:buChar char="•"/>
            </a:pPr>
            <a:r>
              <a:rPr lang="en-CA" b="1" dirty="0"/>
              <a:t>Dec. 30, 1921 </a:t>
            </a:r>
            <a:r>
              <a:rPr lang="en-CA" dirty="0"/>
              <a:t>–The work of the Toronto group presented at the Annual Meeting of the American Physiological Society in New Haven, CN, and attended by the leading diabetes specialists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Banting was nervous giving the presentation and Macleod stepped in to help answer questions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Dr. George Clowes, research director of Eli Lilly &amp; Co, of Indianapolis was impressed with the work’s potential and closely followed its progress</a:t>
            </a:r>
            <a:endParaRPr lang="en-US" dirty="0"/>
          </a:p>
        </p:txBody>
      </p:sp>
      <p:pic>
        <p:nvPicPr>
          <p:cNvPr id="7" name="Picture 6" descr="Text, letter&#10;&#10;Description automatically generated">
            <a:extLst>
              <a:ext uri="{FF2B5EF4-FFF2-40B4-BE49-F238E27FC236}">
                <a16:creationId xmlns:a16="http://schemas.microsoft.com/office/drawing/2014/main" id="{303DF75C-C1EF-8849-9462-2864DB62710E}"/>
              </a:ext>
            </a:extLst>
          </p:cNvPr>
          <p:cNvPicPr>
            <a:picLocks noChangeAspect="1"/>
          </p:cNvPicPr>
          <p:nvPr/>
        </p:nvPicPr>
        <p:blipFill>
          <a:blip r:embed="rId3"/>
          <a:stretch>
            <a:fillRect/>
          </a:stretch>
        </p:blipFill>
        <p:spPr>
          <a:xfrm>
            <a:off x="4376057" y="495733"/>
            <a:ext cx="4611179" cy="5974485"/>
          </a:xfrm>
          <a:prstGeom prst="rect">
            <a:avLst/>
          </a:prstGeom>
        </p:spPr>
      </p:pic>
      <p:sp>
        <p:nvSpPr>
          <p:cNvPr id="10" name="TextBox 9"/>
          <p:cNvSpPr txBox="1"/>
          <p:nvPr/>
        </p:nvSpPr>
        <p:spPr>
          <a:xfrm>
            <a:off x="5982084" y="6214289"/>
            <a:ext cx="2007549" cy="255929"/>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sp>
        <p:nvSpPr>
          <p:cNvPr id="11" name="TextBox 10">
            <a:extLst>
              <a:ext uri="{FF2B5EF4-FFF2-40B4-BE49-F238E27FC236}">
                <a16:creationId xmlns:a16="http://schemas.microsoft.com/office/drawing/2014/main" id="{1AB0811F-CD6F-F24E-A2E8-EA90AE0E34FC}"/>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12" name="Rounded Rectangle 11">
            <a:extLst>
              <a:ext uri="{FF2B5EF4-FFF2-40B4-BE49-F238E27FC236}">
                <a16:creationId xmlns:a16="http://schemas.microsoft.com/office/drawing/2014/main" id="{EF88EDBB-2876-5F46-A80F-D088210AC652}"/>
              </a:ext>
            </a:extLst>
          </p:cNvPr>
          <p:cNvSpPr/>
          <p:nvPr/>
        </p:nvSpPr>
        <p:spPr>
          <a:xfrm>
            <a:off x="4172858" y="2709531"/>
            <a:ext cx="4904884" cy="1136753"/>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45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22</a:t>
            </a:fld>
            <a:endParaRPr lang="en-US" dirty="0"/>
          </a:p>
        </p:txBody>
      </p:sp>
      <p:sp>
        <p:nvSpPr>
          <p:cNvPr id="5" name="TextBox 4"/>
          <p:cNvSpPr txBox="1"/>
          <p:nvPr/>
        </p:nvSpPr>
        <p:spPr>
          <a:xfrm>
            <a:off x="533399" y="796209"/>
            <a:ext cx="4509778" cy="2036443"/>
          </a:xfrm>
          <a:prstGeom prst="rect">
            <a:avLst/>
          </a:prstGeom>
          <a:noFill/>
        </p:spPr>
        <p:txBody>
          <a:bodyPr wrap="square" rtlCol="0">
            <a:spAutoFit/>
          </a:bodyPr>
          <a:lstStyle/>
          <a:p>
            <a:pPr marL="285750" indent="-285750">
              <a:buFont typeface="Arial"/>
              <a:buChar char="•"/>
            </a:pPr>
            <a:r>
              <a:rPr lang="en-US" b="1" dirty="0"/>
              <a:t>Jan. 11, 1922 </a:t>
            </a:r>
            <a:r>
              <a:rPr lang="en-US" dirty="0"/>
              <a:t>- 13-year-old Leonard Thompson is the first to receive an injection of the extract, but with limited effect, and with some reaction (abscesses)</a:t>
            </a:r>
          </a:p>
          <a:p>
            <a:pPr marL="285750" indent="-285750">
              <a:buFont typeface="Arial"/>
              <a:buChar char="•"/>
            </a:pPr>
            <a:endParaRPr lang="en-US" dirty="0"/>
          </a:p>
          <a:p>
            <a:pPr marL="285750" indent="-285750">
              <a:buFont typeface="Arial"/>
              <a:buChar char="•"/>
            </a:pPr>
            <a:r>
              <a:rPr lang="en-US" b="1" dirty="0"/>
              <a:t>Jan 23, 1922 </a:t>
            </a:r>
            <a:r>
              <a:rPr lang="mr-IN" dirty="0"/>
              <a:t>–</a:t>
            </a:r>
            <a:r>
              <a:rPr lang="en-US" dirty="0"/>
              <a:t> Leonard receives </a:t>
            </a:r>
            <a:r>
              <a:rPr lang="en-US" dirty="0" err="1"/>
              <a:t>Collip’s</a:t>
            </a:r>
            <a:r>
              <a:rPr lang="en-US" dirty="0"/>
              <a:t> more purified extract, with striking results </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Discovering Insulin in Toronto</a:t>
            </a:r>
            <a:endParaRPr lang="en-US" sz="2400" b="1" i="1" dirty="0"/>
          </a:p>
        </p:txBody>
      </p:sp>
      <p:pic>
        <p:nvPicPr>
          <p:cNvPr id="2" name="Picture 1" descr="Thompson-1930-P10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177" y="614069"/>
            <a:ext cx="3891218" cy="4642223"/>
          </a:xfrm>
          <a:prstGeom prst="rect">
            <a:avLst/>
          </a:prstGeom>
          <a:ln>
            <a:solidFill>
              <a:srgbClr val="4F81BD"/>
            </a:solidFill>
          </a:ln>
        </p:spPr>
      </p:pic>
      <p:sp>
        <p:nvSpPr>
          <p:cNvPr id="11" name="TextBox 10"/>
          <p:cNvSpPr txBox="1"/>
          <p:nvPr/>
        </p:nvSpPr>
        <p:spPr>
          <a:xfrm>
            <a:off x="5972848" y="398625"/>
            <a:ext cx="2017265" cy="246221"/>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pic>
        <p:nvPicPr>
          <p:cNvPr id="6" name="Picture 5">
            <a:extLst>
              <a:ext uri="{FF2B5EF4-FFF2-40B4-BE49-F238E27FC236}">
                <a16:creationId xmlns:a16="http://schemas.microsoft.com/office/drawing/2014/main" id="{5CC4EF1F-9F8E-744E-A14A-163C129759B2}"/>
              </a:ext>
            </a:extLst>
          </p:cNvPr>
          <p:cNvPicPr>
            <a:picLocks noChangeAspect="1"/>
          </p:cNvPicPr>
          <p:nvPr/>
        </p:nvPicPr>
        <p:blipFill>
          <a:blip r:embed="rId5"/>
          <a:stretch>
            <a:fillRect/>
          </a:stretch>
        </p:blipFill>
        <p:spPr>
          <a:xfrm>
            <a:off x="275771" y="2935179"/>
            <a:ext cx="5680408" cy="3308751"/>
          </a:xfrm>
          <a:prstGeom prst="rect">
            <a:avLst/>
          </a:prstGeom>
          <a:ln>
            <a:solidFill>
              <a:schemeClr val="tx2"/>
            </a:solidFill>
          </a:ln>
        </p:spPr>
      </p:pic>
      <p:sp>
        <p:nvSpPr>
          <p:cNvPr id="12" name="TextBox 11">
            <a:extLst>
              <a:ext uri="{FF2B5EF4-FFF2-40B4-BE49-F238E27FC236}">
                <a16:creationId xmlns:a16="http://schemas.microsoft.com/office/drawing/2014/main" id="{340E4998-2539-074A-99C6-075B67EB46A8}"/>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3004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23</a:t>
            </a:fld>
            <a:endParaRPr lang="en-US" dirty="0"/>
          </a:p>
        </p:txBody>
      </p:sp>
      <p:sp>
        <p:nvSpPr>
          <p:cNvPr id="5" name="TextBox 4"/>
          <p:cNvSpPr txBox="1"/>
          <p:nvPr/>
        </p:nvSpPr>
        <p:spPr>
          <a:xfrm>
            <a:off x="387647" y="820084"/>
            <a:ext cx="3958097" cy="4247317"/>
          </a:xfrm>
          <a:prstGeom prst="rect">
            <a:avLst/>
          </a:prstGeom>
          <a:noFill/>
        </p:spPr>
        <p:txBody>
          <a:bodyPr wrap="square" rtlCol="0">
            <a:spAutoFit/>
          </a:bodyPr>
          <a:lstStyle/>
          <a:p>
            <a:pPr marL="285750" indent="-285750">
              <a:buFont typeface="Arial"/>
              <a:buChar char="•"/>
            </a:pPr>
            <a:r>
              <a:rPr lang="en-US" b="1" dirty="0"/>
              <a:t>Jan 25, 1922 </a:t>
            </a:r>
            <a:r>
              <a:rPr lang="en-US" dirty="0"/>
              <a:t>- Encouraged by Leonard Thompson's successful treatments, but concerned about the future control of the new extract's production, the director of  U of T’s Connaught Laboratories, John FitzGerald (right), facilitated an agreement with Banting, Best, Collip and Macleod</a:t>
            </a:r>
          </a:p>
          <a:p>
            <a:endParaRPr lang="en-US" dirty="0"/>
          </a:p>
          <a:p>
            <a:pPr marL="285750" indent="-285750">
              <a:buFont typeface="Arial"/>
              <a:buChar char="•"/>
            </a:pPr>
            <a:r>
              <a:rPr lang="en-US" dirty="0"/>
              <a:t>He offered them funds and the Lab’s facilities in the Medical Building, not far from Banting &amp; Best’s lab, to help develop methods to produce the extract for clinical trials</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pic>
        <p:nvPicPr>
          <p:cNvPr id="2" name="Picture 1" descr="ConnaughtMemo-1922-01-25a-W10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463" y="419186"/>
            <a:ext cx="4356592" cy="5637430"/>
          </a:xfrm>
          <a:prstGeom prst="rect">
            <a:avLst/>
          </a:prstGeom>
          <a:ln>
            <a:solidFill>
              <a:srgbClr val="4F81BD"/>
            </a:solidFill>
          </a:ln>
        </p:spPr>
      </p:pic>
      <p:pic>
        <p:nvPicPr>
          <p:cNvPr id="4" name="Picture 3" descr="ConnaughtCoOp-1922-01-25b-W10022-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717" y="4098838"/>
            <a:ext cx="3897318" cy="2257512"/>
          </a:xfrm>
          <a:prstGeom prst="rect">
            <a:avLst/>
          </a:prstGeom>
          <a:ln>
            <a:solidFill>
              <a:srgbClr val="4F81BD"/>
            </a:solidFill>
          </a:ln>
        </p:spPr>
      </p:pic>
      <p:sp>
        <p:nvSpPr>
          <p:cNvPr id="11" name="TextBox 10"/>
          <p:cNvSpPr txBox="1"/>
          <p:nvPr/>
        </p:nvSpPr>
        <p:spPr>
          <a:xfrm>
            <a:off x="5757334" y="219147"/>
            <a:ext cx="2084640" cy="246221"/>
          </a:xfrm>
          <a:prstGeom prst="rect">
            <a:avLst/>
          </a:prstGeom>
          <a:solidFill>
            <a:srgbClr val="FFFFFF"/>
          </a:solidFill>
          <a:ln>
            <a:solidFill>
              <a:srgbClr val="4F81BD"/>
            </a:solidFill>
          </a:ln>
        </p:spPr>
        <p:txBody>
          <a:bodyPr wrap="square" rtlCol="0">
            <a:spAutoFit/>
          </a:bodyPr>
          <a:lstStyle/>
          <a:p>
            <a:r>
              <a:rPr lang="en-US" sz="1000" dirty="0">
                <a:hlinkClick r:id="rId5"/>
              </a:rPr>
              <a:t>https://insulin.library.utoronto.ca/</a:t>
            </a:r>
            <a:r>
              <a:rPr lang="en-US" sz="1000" dirty="0"/>
              <a:t> </a:t>
            </a:r>
          </a:p>
        </p:txBody>
      </p:sp>
      <p:pic>
        <p:nvPicPr>
          <p:cNvPr id="6" name="Picture 5" descr="Acc10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317" y="3970537"/>
            <a:ext cx="1739883" cy="2501081"/>
          </a:xfrm>
          <a:prstGeom prst="rect">
            <a:avLst/>
          </a:prstGeom>
        </p:spPr>
      </p:pic>
      <p:sp>
        <p:nvSpPr>
          <p:cNvPr id="12" name="TextBox 11"/>
          <p:cNvSpPr txBox="1"/>
          <p:nvPr/>
        </p:nvSpPr>
        <p:spPr>
          <a:xfrm>
            <a:off x="5290492" y="6192235"/>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3" name="TextBox 12">
            <a:extLst>
              <a:ext uri="{FF2B5EF4-FFF2-40B4-BE49-F238E27FC236}">
                <a16:creationId xmlns:a16="http://schemas.microsoft.com/office/drawing/2014/main" id="{E2EA3EA7-FF2D-2045-968F-0BB2D28110D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6356531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8A5FA-F325-FE4A-9539-0C3442DC2585}"/>
              </a:ext>
            </a:extLst>
          </p:cNvPr>
          <p:cNvPicPr>
            <a:picLocks noChangeAspect="1"/>
          </p:cNvPicPr>
          <p:nvPr/>
        </p:nvPicPr>
        <p:blipFill>
          <a:blip r:embed="rId3"/>
          <a:stretch>
            <a:fillRect/>
          </a:stretch>
        </p:blipFill>
        <p:spPr>
          <a:xfrm>
            <a:off x="330870" y="533955"/>
            <a:ext cx="8355930" cy="5732168"/>
          </a:xfrm>
          <a:prstGeom prst="rect">
            <a:avLst/>
          </a:prstGeom>
        </p:spPr>
      </p:pic>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24</a:t>
            </a:fld>
            <a:endParaRPr lang="en-US" dirty="0"/>
          </a:p>
        </p:txBody>
      </p:sp>
      <p:sp>
        <p:nvSpPr>
          <p:cNvPr id="5" name="TextBox 4"/>
          <p:cNvSpPr txBox="1"/>
          <p:nvPr/>
        </p:nvSpPr>
        <p:spPr>
          <a:xfrm>
            <a:off x="164351" y="5795531"/>
            <a:ext cx="8646885" cy="646331"/>
          </a:xfrm>
          <a:prstGeom prst="rect">
            <a:avLst/>
          </a:prstGeom>
          <a:solidFill>
            <a:schemeClr val="bg1"/>
          </a:solidFill>
          <a:ln>
            <a:solidFill>
              <a:schemeClr val="tx2"/>
            </a:solidFill>
          </a:ln>
        </p:spPr>
        <p:txBody>
          <a:bodyPr wrap="square" rtlCol="0">
            <a:spAutoFit/>
          </a:bodyPr>
          <a:lstStyle/>
          <a:p>
            <a:pPr marL="285750" indent="-285750">
              <a:buFont typeface="Arial"/>
              <a:buChar char="•"/>
            </a:pPr>
            <a:r>
              <a:rPr lang="en-US" b="1" dirty="0"/>
              <a:t>March 22, 1922 </a:t>
            </a:r>
            <a:r>
              <a:rPr lang="en-US" dirty="0"/>
              <a:t>– In the meantime, news of the extract and its successful human use was first reported the </a:t>
            </a:r>
            <a:r>
              <a:rPr lang="en-US" i="1" dirty="0"/>
              <a:t>Canadian Medical Association Journal</a:t>
            </a:r>
            <a:r>
              <a:rPr lang="en-US" dirty="0"/>
              <a:t> and in newspapers</a:t>
            </a:r>
            <a:endParaRPr lang="en-US" i="1" dirty="0"/>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pic>
        <p:nvPicPr>
          <p:cNvPr id="6" name="Picture 5">
            <a:extLst>
              <a:ext uri="{FF2B5EF4-FFF2-40B4-BE49-F238E27FC236}">
                <a16:creationId xmlns:a16="http://schemas.microsoft.com/office/drawing/2014/main" id="{2E4C409F-E301-7147-9418-C84954DC5D6E}"/>
              </a:ext>
            </a:extLst>
          </p:cNvPr>
          <p:cNvPicPr>
            <a:picLocks noChangeAspect="1"/>
          </p:cNvPicPr>
          <p:nvPr/>
        </p:nvPicPr>
        <p:blipFill>
          <a:blip r:embed="rId4"/>
          <a:stretch>
            <a:fillRect/>
          </a:stretch>
        </p:blipFill>
        <p:spPr>
          <a:xfrm>
            <a:off x="2532742" y="2105984"/>
            <a:ext cx="4492171" cy="3626627"/>
          </a:xfrm>
          <a:prstGeom prst="rect">
            <a:avLst/>
          </a:prstGeom>
          <a:ln>
            <a:solidFill>
              <a:schemeClr val="tx2"/>
            </a:solidFill>
          </a:ln>
        </p:spPr>
      </p:pic>
      <p:sp>
        <p:nvSpPr>
          <p:cNvPr id="11" name="TextBox 10">
            <a:extLst>
              <a:ext uri="{FF2B5EF4-FFF2-40B4-BE49-F238E27FC236}">
                <a16:creationId xmlns:a16="http://schemas.microsoft.com/office/drawing/2014/main" id="{8E6E07D9-BE01-834F-B566-FAA6D465CEB3}"/>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10" name="TextBox 9">
            <a:extLst>
              <a:ext uri="{FF2B5EF4-FFF2-40B4-BE49-F238E27FC236}">
                <a16:creationId xmlns:a16="http://schemas.microsoft.com/office/drawing/2014/main" id="{E7778621-306F-8645-83C8-7208DA437324}"/>
              </a:ext>
            </a:extLst>
          </p:cNvPr>
          <p:cNvSpPr txBox="1"/>
          <p:nvPr/>
        </p:nvSpPr>
        <p:spPr>
          <a:xfrm>
            <a:off x="3824403" y="5517849"/>
            <a:ext cx="1804670" cy="246221"/>
          </a:xfrm>
          <a:prstGeom prst="rect">
            <a:avLst/>
          </a:prstGeom>
          <a:solidFill>
            <a:schemeClr val="bg1"/>
          </a:solidFill>
          <a:ln>
            <a:solidFill>
              <a:srgbClr val="4F81BD"/>
            </a:solidFill>
          </a:ln>
        </p:spPr>
        <p:txBody>
          <a:bodyPr wrap="square" rtlCol="0">
            <a:spAutoFit/>
          </a:bodyPr>
          <a:lstStyle/>
          <a:p>
            <a:r>
              <a:rPr lang="en-US" sz="1000" i="1" dirty="0"/>
              <a:t>CMAJ</a:t>
            </a:r>
            <a:r>
              <a:rPr lang="en-US" sz="1000" dirty="0"/>
              <a:t>, 12 (March 1922), p. 141</a:t>
            </a:r>
            <a:endParaRPr lang="en-US" sz="1000" i="1" dirty="0"/>
          </a:p>
        </p:txBody>
      </p:sp>
    </p:spTree>
    <p:extLst>
      <p:ext uri="{BB962C8B-B14F-4D97-AF65-F5344CB8AC3E}">
        <p14:creationId xmlns:p14="http://schemas.microsoft.com/office/powerpoint/2010/main" val="149893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25</a:t>
            </a:fld>
            <a:endParaRPr lang="en-US" dirty="0"/>
          </a:p>
        </p:txBody>
      </p:sp>
      <p:sp>
        <p:nvSpPr>
          <p:cNvPr id="5" name="TextBox 4"/>
          <p:cNvSpPr txBox="1"/>
          <p:nvPr/>
        </p:nvSpPr>
        <p:spPr>
          <a:xfrm>
            <a:off x="533399" y="907169"/>
            <a:ext cx="4833698" cy="2862322"/>
          </a:xfrm>
          <a:prstGeom prst="rect">
            <a:avLst/>
          </a:prstGeom>
          <a:noFill/>
        </p:spPr>
        <p:txBody>
          <a:bodyPr wrap="square" rtlCol="0">
            <a:spAutoFit/>
          </a:bodyPr>
          <a:lstStyle/>
          <a:p>
            <a:pPr marL="285750" indent="-285750">
              <a:buFont typeface="Arial"/>
              <a:buChar char="•"/>
            </a:pPr>
            <a:r>
              <a:rPr lang="en-US" dirty="0"/>
              <a:t>Moving from lab to clinical trial scale, and then to large-scale production of the extract was a major challenge for Connaught Labs</a:t>
            </a:r>
          </a:p>
          <a:p>
            <a:pPr marL="285750" indent="-285750">
              <a:buFont typeface="Arial"/>
              <a:buChar char="•"/>
            </a:pPr>
            <a:endParaRPr lang="en-US" dirty="0"/>
          </a:p>
          <a:p>
            <a:pPr marL="285750" indent="-285750">
              <a:buFont typeface="Arial"/>
              <a:buChar char="•"/>
            </a:pPr>
            <a:r>
              <a:rPr lang="en-US" b="1" dirty="0"/>
              <a:t>March-May 1922 </a:t>
            </a:r>
            <a:r>
              <a:rPr lang="en-US" dirty="0"/>
              <a:t>- After frustrating failures, production was restored under Best’s direction</a:t>
            </a:r>
          </a:p>
          <a:p>
            <a:pPr marL="285750" indent="-285750">
              <a:buFont typeface="Arial"/>
              <a:buChar char="•"/>
            </a:pPr>
            <a:endParaRPr lang="en-US" dirty="0"/>
          </a:p>
          <a:p>
            <a:pPr marL="285750" indent="-285750">
              <a:buFont typeface="Arial"/>
              <a:buChar char="•"/>
            </a:pPr>
            <a:r>
              <a:rPr lang="en-US" dirty="0"/>
              <a:t>Connaught then dedicated its full, though modest, resources to insulin production and output rose steadily </a:t>
            </a:r>
          </a:p>
        </p:txBody>
      </p:sp>
      <p:pic>
        <p:nvPicPr>
          <p:cNvPr id="2" name="Picture 1" descr="Acc0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097" y="383236"/>
            <a:ext cx="3548561" cy="5257127"/>
          </a:xfrm>
          <a:prstGeom prst="rect">
            <a:avLst/>
          </a:prstGeom>
          <a:ln>
            <a:solidFill>
              <a:srgbClr val="4F81BD"/>
            </a:solidFill>
          </a:ln>
        </p:spPr>
      </p:pic>
      <p:sp>
        <p:nvSpPr>
          <p:cNvPr id="3" name="TextBox 2"/>
          <p:cNvSpPr txBox="1"/>
          <p:nvPr/>
        </p:nvSpPr>
        <p:spPr>
          <a:xfrm>
            <a:off x="4744484" y="5588255"/>
            <a:ext cx="3348048" cy="646331"/>
          </a:xfrm>
          <a:prstGeom prst="rect">
            <a:avLst/>
          </a:prstGeom>
          <a:solidFill>
            <a:schemeClr val="bg1"/>
          </a:solidFill>
          <a:ln>
            <a:solidFill>
              <a:srgbClr val="4F81BD"/>
            </a:solidFill>
          </a:ln>
        </p:spPr>
        <p:txBody>
          <a:bodyPr wrap="square" rtlCol="0">
            <a:spAutoFit/>
          </a:bodyPr>
          <a:lstStyle/>
          <a:p>
            <a:pPr marL="285750" indent="-285750">
              <a:buFont typeface="Arial"/>
              <a:buChar char="•"/>
            </a:pPr>
            <a:r>
              <a:rPr lang="en-US" b="1" dirty="0"/>
              <a:t>May 1922 </a:t>
            </a:r>
            <a:r>
              <a:rPr lang="en-US" dirty="0"/>
              <a:t>- The extract was given the name "Insulin”</a:t>
            </a:r>
          </a:p>
        </p:txBody>
      </p:sp>
      <p:pic>
        <p:nvPicPr>
          <p:cNvPr id="4" name="Picture 3" descr="FillingCard-1922-04-29-W100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00" y="3821542"/>
            <a:ext cx="3824913" cy="2650665"/>
          </a:xfrm>
          <a:prstGeom prst="rect">
            <a:avLst/>
          </a:prstGeom>
        </p:spPr>
      </p:pic>
      <p:sp>
        <p:nvSpPr>
          <p:cNvPr id="10" name="TextBox 9"/>
          <p:cNvSpPr txBox="1"/>
          <p:nvPr/>
        </p:nvSpPr>
        <p:spPr>
          <a:xfrm>
            <a:off x="3928129" y="5215335"/>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1" name="TextBox 10">
            <a:extLst>
              <a:ext uri="{FF2B5EF4-FFF2-40B4-BE49-F238E27FC236}">
                <a16:creationId xmlns:a16="http://schemas.microsoft.com/office/drawing/2014/main" id="{E041CBF4-C911-AD49-B125-DAFE34543DD1}"/>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95727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26</a:t>
            </a:fld>
            <a:endParaRPr lang="en-US" dirty="0"/>
          </a:p>
        </p:txBody>
      </p:sp>
      <p:sp>
        <p:nvSpPr>
          <p:cNvPr id="5" name="TextBox 4"/>
          <p:cNvSpPr txBox="1"/>
          <p:nvPr/>
        </p:nvSpPr>
        <p:spPr>
          <a:xfrm>
            <a:off x="533400" y="935079"/>
            <a:ext cx="4326576" cy="5078313"/>
          </a:xfrm>
          <a:prstGeom prst="rect">
            <a:avLst/>
          </a:prstGeom>
          <a:noFill/>
        </p:spPr>
        <p:txBody>
          <a:bodyPr wrap="square" rtlCol="0">
            <a:spAutoFit/>
          </a:bodyPr>
          <a:lstStyle/>
          <a:p>
            <a:pPr marL="285750" indent="-285750">
              <a:buFont typeface="Arial"/>
              <a:buChar char="•"/>
            </a:pPr>
            <a:r>
              <a:rPr lang="en-US" b="1" dirty="0"/>
              <a:t>May 3, 1922 </a:t>
            </a:r>
            <a:r>
              <a:rPr lang="en-US" dirty="0"/>
              <a:t>– The insulin success story with the first human diabetic cases – and the first public use of the “insulin” name – was told in a seminal presentation by Macleod in Washington, D.C. at a major conference attended by physicians and the leading diabetes specialists from across North America</a:t>
            </a:r>
          </a:p>
          <a:p>
            <a:pPr marL="285750" indent="-285750">
              <a:buFont typeface="Arial"/>
              <a:buChar char="•"/>
            </a:pPr>
            <a:endParaRPr lang="en-US" dirty="0"/>
          </a:p>
          <a:p>
            <a:pPr marL="285750" indent="-285750">
              <a:buFont typeface="Arial"/>
              <a:buChar char="•"/>
            </a:pPr>
            <a:r>
              <a:rPr lang="en-US" dirty="0"/>
              <a:t>Macleod’s presentation prompted a wave of letters to the Toronto team from physicians on behalf of their desperate diabetic patients, pleading for insulin, although the supply was very limited</a:t>
            </a:r>
          </a:p>
          <a:p>
            <a:pPr marL="285750" indent="-285750">
              <a:buFont typeface="Arial"/>
              <a:buChar char="•"/>
            </a:pPr>
            <a:endParaRPr lang="en-US" dirty="0"/>
          </a:p>
          <a:p>
            <a:pPr marL="285750" indent="-285750">
              <a:buFont typeface="Arial"/>
              <a:buChar char="•"/>
            </a:pPr>
            <a:r>
              <a:rPr lang="en-US" b="1" dirty="0"/>
              <a:t>May 21-26 </a:t>
            </a:r>
            <a:r>
              <a:rPr lang="en-US" dirty="0"/>
              <a:t>- The first American treated with insulin was 22-year-old Jim Havens of Rochester, NY</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pic>
        <p:nvPicPr>
          <p:cNvPr id="3" name="Picture 2">
            <a:extLst>
              <a:ext uri="{FF2B5EF4-FFF2-40B4-BE49-F238E27FC236}">
                <a16:creationId xmlns:a16="http://schemas.microsoft.com/office/drawing/2014/main" id="{D3A75FD0-D26D-E74D-A907-5503BE5AB703}"/>
              </a:ext>
            </a:extLst>
          </p:cNvPr>
          <p:cNvPicPr>
            <a:picLocks noChangeAspect="1"/>
          </p:cNvPicPr>
          <p:nvPr/>
        </p:nvPicPr>
        <p:blipFill>
          <a:blip r:embed="rId3"/>
          <a:stretch>
            <a:fillRect/>
          </a:stretch>
        </p:blipFill>
        <p:spPr>
          <a:xfrm>
            <a:off x="5050971" y="331050"/>
            <a:ext cx="3804395" cy="5813116"/>
          </a:xfrm>
          <a:prstGeom prst="rect">
            <a:avLst/>
          </a:prstGeom>
          <a:ln>
            <a:solidFill>
              <a:schemeClr val="tx2"/>
            </a:solidFill>
          </a:ln>
        </p:spPr>
      </p:pic>
      <p:sp>
        <p:nvSpPr>
          <p:cNvPr id="7" name="TextBox 6">
            <a:extLst>
              <a:ext uri="{FF2B5EF4-FFF2-40B4-BE49-F238E27FC236}">
                <a16:creationId xmlns:a16="http://schemas.microsoft.com/office/drawing/2014/main" id="{713EA891-5417-1C42-983B-5CBB9AA84BF9}"/>
              </a:ext>
            </a:extLst>
          </p:cNvPr>
          <p:cNvSpPr txBox="1"/>
          <p:nvPr/>
        </p:nvSpPr>
        <p:spPr>
          <a:xfrm>
            <a:off x="5898683" y="193800"/>
            <a:ext cx="2108970" cy="246221"/>
          </a:xfrm>
          <a:prstGeom prst="rect">
            <a:avLst/>
          </a:prstGeom>
          <a:solidFill>
            <a:srgbClr val="FFFFFF"/>
          </a:solidFill>
          <a:ln>
            <a:solidFill>
              <a:srgbClr val="4F81BD"/>
            </a:solidFill>
          </a:ln>
        </p:spPr>
        <p:txBody>
          <a:bodyPr wrap="square" rtlCol="0">
            <a:spAutoFit/>
          </a:bodyPr>
          <a:lstStyle/>
          <a:p>
            <a:r>
              <a:rPr lang="en-US" sz="1000" dirty="0">
                <a:hlinkClick r:id="rId4"/>
              </a:rPr>
              <a:t>https://insulin.library.utoronto.ca/</a:t>
            </a:r>
            <a:r>
              <a:rPr lang="en-US" sz="1000" dirty="0"/>
              <a:t> </a:t>
            </a:r>
          </a:p>
        </p:txBody>
      </p:sp>
      <p:sp>
        <p:nvSpPr>
          <p:cNvPr id="11" name="TextBox 10">
            <a:extLst>
              <a:ext uri="{FF2B5EF4-FFF2-40B4-BE49-F238E27FC236}">
                <a16:creationId xmlns:a16="http://schemas.microsoft.com/office/drawing/2014/main" id="{4B0C3AD7-9500-8847-A3C9-4FB031174453}"/>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4945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27</a:t>
            </a:fld>
            <a:endParaRPr lang="en-US" dirty="0"/>
          </a:p>
        </p:txBody>
      </p:sp>
      <p:sp>
        <p:nvSpPr>
          <p:cNvPr id="5" name="TextBox 4"/>
          <p:cNvSpPr txBox="1"/>
          <p:nvPr/>
        </p:nvSpPr>
        <p:spPr>
          <a:xfrm>
            <a:off x="533398" y="919500"/>
            <a:ext cx="4972879" cy="5355312"/>
          </a:xfrm>
          <a:prstGeom prst="rect">
            <a:avLst/>
          </a:prstGeom>
          <a:noFill/>
        </p:spPr>
        <p:txBody>
          <a:bodyPr wrap="square" rtlCol="0">
            <a:spAutoFit/>
          </a:bodyPr>
          <a:lstStyle/>
          <a:p>
            <a:pPr marL="285750" indent="-285750">
              <a:buFont typeface="Arial"/>
              <a:buChar char="•"/>
            </a:pPr>
            <a:r>
              <a:rPr lang="en-US" b="1" dirty="0"/>
              <a:t>May 30, 1922 </a:t>
            </a:r>
            <a:r>
              <a:rPr lang="en-US" dirty="0"/>
              <a:t>- A unique collaboration agreement arranged between the University of Toronto and Eli Lilly &amp; Co. of Indianapolis, designed to expedite the the development of large-scale insulin production methods</a:t>
            </a:r>
          </a:p>
          <a:p>
            <a:pPr marL="285750" indent="-285750">
              <a:buFont typeface="Arial"/>
              <a:buChar char="•"/>
            </a:pPr>
            <a:endParaRPr lang="en-US" dirty="0"/>
          </a:p>
          <a:p>
            <a:pPr marL="285750" indent="-285750">
              <a:buFont typeface="Arial"/>
              <a:buChar char="•"/>
            </a:pPr>
            <a:r>
              <a:rPr lang="en-US" dirty="0"/>
              <a:t>This and other agreements relating to insulin production, licensing and patent protection was negotiated by the University of Toronto’s Insulin Committee</a:t>
            </a:r>
          </a:p>
          <a:p>
            <a:pPr marL="285750" indent="-285750">
              <a:buFont typeface="Arial"/>
              <a:buChar char="•"/>
            </a:pPr>
            <a:endParaRPr lang="en-US" dirty="0"/>
          </a:p>
          <a:p>
            <a:pPr marL="285750" indent="-285750">
              <a:buFont typeface="Arial"/>
              <a:buChar char="•"/>
            </a:pPr>
            <a:r>
              <a:rPr lang="en-US" dirty="0"/>
              <a:t>Charles Best assumed leadership of Connaught’s Insulin production and worked closely with Eli Lilly, especially the company’s Research Director, Dr. G.H.A. </a:t>
            </a:r>
            <a:r>
              <a:rPr lang="en-US" dirty="0" err="1"/>
              <a:t>Clowes</a:t>
            </a:r>
            <a:r>
              <a:rPr lang="en-US" dirty="0"/>
              <a:t> (right)</a:t>
            </a:r>
          </a:p>
          <a:p>
            <a:pPr marL="285750" indent="-285750">
              <a:buFont typeface="Arial"/>
              <a:buChar char="•"/>
            </a:pPr>
            <a:endParaRPr lang="en-US" dirty="0"/>
          </a:p>
          <a:p>
            <a:pPr marL="285750" indent="-285750">
              <a:buFont typeface="Arial"/>
              <a:buChar char="•"/>
            </a:pPr>
            <a:r>
              <a:rPr lang="en-US" dirty="0"/>
              <a:t>The agreement granted Eli Lilly exclusive rights to supply Insulin (branded as “</a:t>
            </a:r>
            <a:r>
              <a:rPr lang="en-US" dirty="0" err="1"/>
              <a:t>Iletin</a:t>
            </a:r>
            <a:r>
              <a:rPr lang="en-US" dirty="0"/>
              <a:t>”) in the U.S. to diabetic specialists until June 1923</a:t>
            </a:r>
          </a:p>
        </p:txBody>
      </p:sp>
      <p:pic>
        <p:nvPicPr>
          <p:cNvPr id="2" name="Picture 1" descr="Clowes-DO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70" y="727410"/>
            <a:ext cx="2815402" cy="4061189"/>
          </a:xfrm>
          <a:prstGeom prst="rect">
            <a:avLst/>
          </a:prstGeom>
          <a:ln>
            <a:solidFill>
              <a:srgbClr val="4F81BD"/>
            </a:solidFill>
          </a:ln>
        </p:spPr>
      </p:pic>
      <p:pic>
        <p:nvPicPr>
          <p:cNvPr id="3" name="Picture 2" descr="Lilly-Iletin-1922-10-16-B10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277" y="4325850"/>
            <a:ext cx="3484993" cy="1822651"/>
          </a:xfrm>
          <a:prstGeom prst="rect">
            <a:avLst/>
          </a:prstGeom>
        </p:spPr>
      </p:pic>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sp>
        <p:nvSpPr>
          <p:cNvPr id="11" name="TextBox 10"/>
          <p:cNvSpPr txBox="1"/>
          <p:nvPr/>
        </p:nvSpPr>
        <p:spPr>
          <a:xfrm>
            <a:off x="6226849" y="5854183"/>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2" name="TextBox 11">
            <a:extLst>
              <a:ext uri="{FF2B5EF4-FFF2-40B4-BE49-F238E27FC236}">
                <a16:creationId xmlns:a16="http://schemas.microsoft.com/office/drawing/2014/main" id="{98F883F3-756A-B349-957B-BA3E793367BA}"/>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144155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28</a:t>
            </a:fld>
            <a:endParaRPr lang="en-US" dirty="0"/>
          </a:p>
        </p:txBody>
      </p:sp>
      <p:sp>
        <p:nvSpPr>
          <p:cNvPr id="5" name="TextBox 4"/>
          <p:cNvSpPr txBox="1"/>
          <p:nvPr/>
        </p:nvSpPr>
        <p:spPr>
          <a:xfrm>
            <a:off x="385442" y="897129"/>
            <a:ext cx="524404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 The severe insulin supply challenges during the spring and summer of 1922 meant only a few critically ill patients, mostly children, could be treated</a:t>
            </a:r>
          </a:p>
        </p:txBody>
      </p:sp>
      <p:pic>
        <p:nvPicPr>
          <p:cNvPr id="10" name="Picture 9" descr="TorStarWk-1922-03-26-C10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485" y="260851"/>
            <a:ext cx="2891189" cy="5952959"/>
          </a:xfrm>
          <a:prstGeom prst="rect">
            <a:avLst/>
          </a:prstGeom>
          <a:ln>
            <a:solidFill>
              <a:srgbClr val="4F81BD"/>
            </a:solidFill>
          </a:ln>
        </p:spPr>
      </p:pic>
      <p:pic>
        <p:nvPicPr>
          <p:cNvPr id="2" name="Picture 1" descr="CL-ins-prod-1922-May-Nov-SoI-p7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38" y="2149655"/>
            <a:ext cx="3960861" cy="4256496"/>
          </a:xfrm>
          <a:prstGeom prst="rect">
            <a:avLst/>
          </a:prstGeom>
          <a:ln>
            <a:solidFill>
              <a:srgbClr val="4F81BD"/>
            </a:solidFill>
          </a:ln>
        </p:spPr>
      </p:pic>
      <p:sp>
        <p:nvSpPr>
          <p:cNvPr id="11" name="TextBox 10"/>
          <p:cNvSpPr txBox="1"/>
          <p:nvPr/>
        </p:nvSpPr>
        <p:spPr>
          <a:xfrm>
            <a:off x="6109855" y="6159929"/>
            <a:ext cx="2118206" cy="246221"/>
          </a:xfrm>
          <a:prstGeom prst="rect">
            <a:avLst/>
          </a:prstGeom>
          <a:solidFill>
            <a:schemeClr val="bg1"/>
          </a:solidFill>
          <a:ln>
            <a:solidFill>
              <a:srgbClr val="4F81BD"/>
            </a:solidFill>
          </a:ln>
        </p:spPr>
        <p:txBody>
          <a:bodyPr wrap="square" rtlCol="0">
            <a:spAutoFit/>
          </a:bodyPr>
          <a:lstStyle/>
          <a:p>
            <a:r>
              <a:rPr lang="en-US" sz="1000" i="1" dirty="0"/>
              <a:t>Toronto Star Weekly</a:t>
            </a:r>
            <a:r>
              <a:rPr lang="en-US" sz="1000" dirty="0"/>
              <a:t>, March 26, 1922</a:t>
            </a:r>
          </a:p>
        </p:txBody>
      </p:sp>
      <p:sp>
        <p:nvSpPr>
          <p:cNvPr id="12" name="TextBox 11">
            <a:extLst>
              <a:ext uri="{FF2B5EF4-FFF2-40B4-BE49-F238E27FC236}">
                <a16:creationId xmlns:a16="http://schemas.microsoft.com/office/drawing/2014/main" id="{6DEBAC96-68DA-D047-9E71-2D768E7F175C}"/>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9" name="TextBox 8">
            <a:extLst>
              <a:ext uri="{FF2B5EF4-FFF2-40B4-BE49-F238E27FC236}">
                <a16:creationId xmlns:a16="http://schemas.microsoft.com/office/drawing/2014/main" id="{73C53967-0D86-0F47-A271-03DCA79E69BD}"/>
              </a:ext>
            </a:extLst>
          </p:cNvPr>
          <p:cNvSpPr txBox="1"/>
          <p:nvPr/>
        </p:nvSpPr>
        <p:spPr>
          <a:xfrm>
            <a:off x="533399" y="152404"/>
            <a:ext cx="6025991" cy="461665"/>
          </a:xfrm>
          <a:prstGeom prst="rect">
            <a:avLst/>
          </a:prstGeom>
          <a:noFill/>
        </p:spPr>
        <p:txBody>
          <a:bodyPr wrap="square" rtlCol="0">
            <a:spAutoFit/>
          </a:bodyPr>
          <a:lstStyle/>
          <a:p>
            <a:r>
              <a:rPr lang="en-CA" sz="2400" b="1" dirty="0"/>
              <a:t>Developing Insulin in Toronto</a:t>
            </a:r>
            <a:endParaRPr lang="en-US" sz="2400" b="1" i="1" dirty="0"/>
          </a:p>
        </p:txBody>
      </p:sp>
    </p:spTree>
    <p:extLst>
      <p:ext uri="{BB962C8B-B14F-4D97-AF65-F5344CB8AC3E}">
        <p14:creationId xmlns:p14="http://schemas.microsoft.com/office/powerpoint/2010/main" val="2002568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Insulin Resurrections</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29</a:t>
            </a:fld>
            <a:endParaRPr lang="en-US" dirty="0"/>
          </a:p>
        </p:txBody>
      </p:sp>
      <p:sp>
        <p:nvSpPr>
          <p:cNvPr id="5" name="TextBox 4"/>
          <p:cNvSpPr txBox="1"/>
          <p:nvPr/>
        </p:nvSpPr>
        <p:spPr>
          <a:xfrm>
            <a:off x="311757" y="743239"/>
            <a:ext cx="4489249" cy="5355312"/>
          </a:xfrm>
          <a:prstGeom prst="rect">
            <a:avLst/>
          </a:prstGeom>
          <a:noFill/>
        </p:spPr>
        <p:txBody>
          <a:bodyPr wrap="square" rtlCol="0">
            <a:spAutoFit/>
          </a:bodyPr>
          <a:lstStyle/>
          <a:p>
            <a:pPr marL="285750" indent="-285750">
              <a:buFont typeface="Arial"/>
              <a:buChar char="•"/>
            </a:pPr>
            <a:r>
              <a:rPr lang="en-US" b="1" dirty="0"/>
              <a:t>June - July 1922 </a:t>
            </a:r>
            <a:r>
              <a:rPr lang="en-US" dirty="0"/>
              <a:t>– The rapidly growing attention to the Toronto insulin discovery brought desperate pleas from diabetics, their doctors and families, few of whom Banting could help due to a limited supply of insulin</a:t>
            </a:r>
          </a:p>
          <a:p>
            <a:pPr marL="285750" indent="-285750">
              <a:buFont typeface="Arial"/>
              <a:buChar char="•"/>
            </a:pPr>
            <a:endParaRPr lang="en-US" dirty="0"/>
          </a:p>
          <a:p>
            <a:pPr marL="285750" indent="-285750">
              <a:buFont typeface="Arial"/>
              <a:buChar char="•"/>
            </a:pPr>
            <a:r>
              <a:rPr lang="en-US" dirty="0"/>
              <a:t>However, Banting was able to help three severe diabetic cases who came to Toronto from the U.S. for insulin treatment</a:t>
            </a:r>
          </a:p>
          <a:p>
            <a:endParaRPr lang="en-US" dirty="0"/>
          </a:p>
          <a:p>
            <a:pPr marL="285750" indent="-285750">
              <a:buFont typeface="Arial"/>
              <a:buChar char="•"/>
            </a:pPr>
            <a:r>
              <a:rPr lang="en-US" dirty="0"/>
              <a:t>Ruth Whitehall (8 years old), treated in Toronto June 17 to the end of September</a:t>
            </a:r>
          </a:p>
          <a:p>
            <a:endParaRPr lang="en-US" dirty="0"/>
          </a:p>
          <a:p>
            <a:pPr marL="285750" indent="-285750">
              <a:buFont typeface="Arial"/>
              <a:buChar char="•"/>
            </a:pPr>
            <a:r>
              <a:rPr lang="en-US" dirty="0"/>
              <a:t>Myra </a:t>
            </a:r>
            <a:r>
              <a:rPr lang="en-US" dirty="0" err="1"/>
              <a:t>Blaustein</a:t>
            </a:r>
            <a:r>
              <a:rPr lang="en-US" dirty="0"/>
              <a:t> (11 years old), treated in Toronto July to the end of September</a:t>
            </a:r>
          </a:p>
          <a:p>
            <a:endParaRPr lang="en-US" dirty="0"/>
          </a:p>
          <a:p>
            <a:pPr marL="285750" indent="-285750">
              <a:buFont typeface="Arial"/>
              <a:buChar char="•"/>
            </a:pPr>
            <a:r>
              <a:rPr lang="en-US" dirty="0"/>
              <a:t>Teddy Ryder (6 years old), treated in Toronto  July 8 through October</a:t>
            </a:r>
          </a:p>
        </p:txBody>
      </p:sp>
      <p:pic>
        <p:nvPicPr>
          <p:cNvPr id="3" name="Picture 2" descr="Text, letter&#10;&#10;Description automatically generated">
            <a:extLst>
              <a:ext uri="{FF2B5EF4-FFF2-40B4-BE49-F238E27FC236}">
                <a16:creationId xmlns:a16="http://schemas.microsoft.com/office/drawing/2014/main" id="{75129F21-338E-0748-B8DE-DF599B66E678}"/>
              </a:ext>
            </a:extLst>
          </p:cNvPr>
          <p:cNvPicPr>
            <a:picLocks noChangeAspect="1"/>
          </p:cNvPicPr>
          <p:nvPr/>
        </p:nvPicPr>
        <p:blipFill>
          <a:blip r:embed="rId3"/>
          <a:stretch>
            <a:fillRect/>
          </a:stretch>
        </p:blipFill>
        <p:spPr>
          <a:xfrm>
            <a:off x="5035897" y="152404"/>
            <a:ext cx="3504387" cy="2831545"/>
          </a:xfrm>
          <a:prstGeom prst="rect">
            <a:avLst/>
          </a:prstGeom>
        </p:spPr>
      </p:pic>
      <p:pic>
        <p:nvPicPr>
          <p:cNvPr id="7" name="Picture 6" descr="A picture containing outdoor, tree, grass, child&#10;&#10;Description automatically generated">
            <a:extLst>
              <a:ext uri="{FF2B5EF4-FFF2-40B4-BE49-F238E27FC236}">
                <a16:creationId xmlns:a16="http://schemas.microsoft.com/office/drawing/2014/main" id="{384177A3-051B-5249-BB46-76CD37442F7D}"/>
              </a:ext>
            </a:extLst>
          </p:cNvPr>
          <p:cNvPicPr>
            <a:picLocks noChangeAspect="1"/>
          </p:cNvPicPr>
          <p:nvPr/>
        </p:nvPicPr>
        <p:blipFill>
          <a:blip r:embed="rId4"/>
          <a:stretch>
            <a:fillRect/>
          </a:stretch>
        </p:blipFill>
        <p:spPr>
          <a:xfrm>
            <a:off x="4734719" y="2910114"/>
            <a:ext cx="2053371" cy="3050758"/>
          </a:xfrm>
          <a:prstGeom prst="rect">
            <a:avLst/>
          </a:prstGeom>
        </p:spPr>
      </p:pic>
      <p:pic>
        <p:nvPicPr>
          <p:cNvPr id="12" name="Picture 11" descr="A picture containing outdoor, tree, bicycle, person&#10;&#10;Description automatically generated">
            <a:extLst>
              <a:ext uri="{FF2B5EF4-FFF2-40B4-BE49-F238E27FC236}">
                <a16:creationId xmlns:a16="http://schemas.microsoft.com/office/drawing/2014/main" id="{A9124136-71FC-5E41-B719-500D4F4218D5}"/>
              </a:ext>
            </a:extLst>
          </p:cNvPr>
          <p:cNvPicPr>
            <a:picLocks noChangeAspect="1"/>
          </p:cNvPicPr>
          <p:nvPr/>
        </p:nvPicPr>
        <p:blipFill>
          <a:blip r:embed="rId5"/>
          <a:stretch>
            <a:fillRect/>
          </a:stretch>
        </p:blipFill>
        <p:spPr>
          <a:xfrm>
            <a:off x="6783098" y="2896577"/>
            <a:ext cx="2049145" cy="3064295"/>
          </a:xfrm>
          <a:prstGeom prst="rect">
            <a:avLst/>
          </a:prstGeom>
        </p:spPr>
      </p:pic>
      <p:sp>
        <p:nvSpPr>
          <p:cNvPr id="10" name="TextBox 9">
            <a:extLst>
              <a:ext uri="{FF2B5EF4-FFF2-40B4-BE49-F238E27FC236}">
                <a16:creationId xmlns:a16="http://schemas.microsoft.com/office/drawing/2014/main" id="{D7989A4B-F528-2C47-89E9-3FFF3EBDC955}"/>
              </a:ext>
            </a:extLst>
          </p:cNvPr>
          <p:cNvSpPr txBox="1"/>
          <p:nvPr/>
        </p:nvSpPr>
        <p:spPr>
          <a:xfrm>
            <a:off x="5880664" y="5852330"/>
            <a:ext cx="2108970" cy="246221"/>
          </a:xfrm>
          <a:prstGeom prst="rect">
            <a:avLst/>
          </a:prstGeom>
          <a:solidFill>
            <a:srgbClr val="FFFFFF"/>
          </a:solidFill>
          <a:ln>
            <a:solidFill>
              <a:srgbClr val="4F81BD"/>
            </a:solidFill>
          </a:ln>
        </p:spPr>
        <p:txBody>
          <a:bodyPr wrap="square" rtlCol="0">
            <a:spAutoFit/>
          </a:bodyPr>
          <a:lstStyle/>
          <a:p>
            <a:r>
              <a:rPr lang="en-US" sz="1000" dirty="0">
                <a:hlinkClick r:id="rId6"/>
              </a:rPr>
              <a:t>https://insulin.library.utoronto.ca/</a:t>
            </a:r>
            <a:r>
              <a:rPr lang="en-US" sz="1000" dirty="0"/>
              <a:t> </a:t>
            </a:r>
          </a:p>
        </p:txBody>
      </p:sp>
      <p:cxnSp>
        <p:nvCxnSpPr>
          <p:cNvPr id="4" name="Straight Arrow Connector 3">
            <a:extLst>
              <a:ext uri="{FF2B5EF4-FFF2-40B4-BE49-F238E27FC236}">
                <a16:creationId xmlns:a16="http://schemas.microsoft.com/office/drawing/2014/main" id="{F9DB8D3E-C9F8-0D46-A609-A12F514CADF2}"/>
              </a:ext>
            </a:extLst>
          </p:cNvPr>
          <p:cNvCxnSpPr>
            <a:cxnSpLocks/>
          </p:cNvCxnSpPr>
          <p:nvPr/>
        </p:nvCxnSpPr>
        <p:spPr>
          <a:xfrm flipV="1">
            <a:off x="4245429" y="5043715"/>
            <a:ext cx="914400" cy="47897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19E3368-946F-BF48-9FD3-2E8CF2D63C83}"/>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341497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C1CFDB1E-AEB4-DC44-A04D-354B53E80ACA}"/>
              </a:ext>
            </a:extLst>
          </p:cNvPr>
          <p:cNvPicPr>
            <a:picLocks noChangeAspect="1"/>
          </p:cNvPicPr>
          <p:nvPr/>
        </p:nvPicPr>
        <p:blipFill>
          <a:blip r:embed="rId3"/>
          <a:stretch>
            <a:fillRect/>
          </a:stretch>
        </p:blipFill>
        <p:spPr>
          <a:xfrm>
            <a:off x="0" y="763524"/>
            <a:ext cx="9144000" cy="6094476"/>
          </a:xfrm>
          <a:prstGeom prst="rect">
            <a:avLst/>
          </a:prstGeom>
        </p:spPr>
      </p:pic>
      <p:sp>
        <p:nvSpPr>
          <p:cNvPr id="10" name="Rectangle 9"/>
          <p:cNvSpPr/>
          <p:nvPr/>
        </p:nvSpPr>
        <p:spPr>
          <a:xfrm>
            <a:off x="5219670" y="152400"/>
            <a:ext cx="3844817" cy="2395664"/>
          </a:xfrm>
          <a:prstGeom prst="rect">
            <a:avLst/>
          </a:prstGeom>
          <a:solidFill>
            <a:schemeClr val="bg1"/>
          </a:solidFill>
          <a:ln>
            <a:solidFill>
              <a:schemeClr val="accent1"/>
            </a:solidFill>
          </a:ln>
        </p:spPr>
        <p:txBody>
          <a:bodyPr wrap="square">
            <a:spAutoFit/>
          </a:bodyPr>
          <a:lstStyle/>
          <a:p>
            <a:pPr marL="285750" indent="-285750">
              <a:buFont typeface="Arial"/>
              <a:buChar char="•"/>
            </a:pPr>
            <a:r>
              <a:rPr lang="en-US" sz="1600" dirty="0"/>
              <a:t>My Ph.D. with Prof. Bliss was about the history of polio in Canada, not insulin</a:t>
            </a:r>
          </a:p>
          <a:p>
            <a:pPr marL="285750" indent="-285750">
              <a:buFont typeface="Arial"/>
              <a:buChar char="•"/>
            </a:pPr>
            <a:endParaRPr lang="en-US" sz="1600" dirty="0"/>
          </a:p>
          <a:p>
            <a:pPr marL="285750" indent="-285750">
              <a:buFont typeface="Arial"/>
              <a:buChar char="•"/>
            </a:pPr>
            <a:r>
              <a:rPr lang="en-US" sz="1600" dirty="0"/>
              <a:t>Since 1996 - Insulin 75</a:t>
            </a:r>
            <a:r>
              <a:rPr lang="en-US" sz="1600" baseline="30000" dirty="0"/>
              <a:t>th</a:t>
            </a:r>
            <a:r>
              <a:rPr lang="en-US" sz="1600" dirty="0"/>
              <a:t> – I’ve conducted my own insulin historical research and curated several exhibits, such as “Insulin: Toronto’s Gift to the World” for the University of Toronto Faculty of Medicine to mark the Insulin 90</a:t>
            </a:r>
            <a:r>
              <a:rPr lang="en-US" sz="1600" baseline="30000" dirty="0"/>
              <a:t>th</a:t>
            </a:r>
            <a:endParaRPr lang="en-US" sz="1600" dirty="0"/>
          </a:p>
        </p:txBody>
      </p:sp>
      <p:sp>
        <p:nvSpPr>
          <p:cNvPr id="9" name="TextBox 8"/>
          <p:cNvSpPr txBox="1"/>
          <p:nvPr/>
        </p:nvSpPr>
        <p:spPr>
          <a:xfrm>
            <a:off x="533400" y="152400"/>
            <a:ext cx="6934200" cy="461665"/>
          </a:xfrm>
          <a:prstGeom prst="rect">
            <a:avLst/>
          </a:prstGeom>
          <a:noFill/>
        </p:spPr>
        <p:txBody>
          <a:bodyPr wrap="square" rtlCol="0">
            <a:spAutoFit/>
          </a:bodyPr>
          <a:lstStyle/>
          <a:p>
            <a:r>
              <a:rPr lang="en-US" sz="2400" b="1" dirty="0"/>
              <a:t>Introduction</a:t>
            </a:r>
          </a:p>
        </p:txBody>
      </p:sp>
      <p:sp>
        <p:nvSpPr>
          <p:cNvPr id="2" name="Slide Number Placeholder 1"/>
          <p:cNvSpPr>
            <a:spLocks noGrp="1"/>
          </p:cNvSpPr>
          <p:nvPr>
            <p:ph type="sldNum" sz="quarter" idx="12"/>
          </p:nvPr>
        </p:nvSpPr>
        <p:spPr/>
        <p:txBody>
          <a:bodyPr/>
          <a:lstStyle/>
          <a:p>
            <a:fld id="{3DD470BD-FF3C-E74E-A339-7352E3428E15}" type="slidenum">
              <a:rPr lang="en-US" smtClean="0"/>
              <a:t>3</a:t>
            </a:fld>
            <a:endParaRPr lang="en-US"/>
          </a:p>
        </p:txBody>
      </p:sp>
      <p:sp>
        <p:nvSpPr>
          <p:cNvPr id="6" name="TextBox 5">
            <a:extLst>
              <a:ext uri="{FF2B5EF4-FFF2-40B4-BE49-F238E27FC236}">
                <a16:creationId xmlns:a16="http://schemas.microsoft.com/office/drawing/2014/main" id="{DAE77400-E3ED-7141-9758-34CC33F3D4D4}"/>
              </a:ext>
            </a:extLst>
          </p:cNvPr>
          <p:cNvSpPr txBox="1"/>
          <p:nvPr/>
        </p:nvSpPr>
        <p:spPr>
          <a:xfrm>
            <a:off x="164351" y="6504781"/>
            <a:ext cx="7303249" cy="230832"/>
          </a:xfrm>
          <a:prstGeom prst="rect">
            <a:avLst/>
          </a:prstGeom>
          <a:solidFill>
            <a:schemeClr val="bg1"/>
          </a:solid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68566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Insulin Resurrections</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30</a:t>
            </a:fld>
            <a:endParaRPr lang="en-US" dirty="0"/>
          </a:p>
        </p:txBody>
      </p:sp>
      <p:sp>
        <p:nvSpPr>
          <p:cNvPr id="5" name="TextBox 4"/>
          <p:cNvSpPr txBox="1"/>
          <p:nvPr/>
        </p:nvSpPr>
        <p:spPr>
          <a:xfrm>
            <a:off x="311757" y="743239"/>
            <a:ext cx="4489249" cy="5632311"/>
          </a:xfrm>
          <a:prstGeom prst="rect">
            <a:avLst/>
          </a:prstGeom>
          <a:noFill/>
        </p:spPr>
        <p:txBody>
          <a:bodyPr wrap="square" rtlCol="0">
            <a:spAutoFit/>
          </a:bodyPr>
          <a:lstStyle/>
          <a:p>
            <a:pPr marL="285750" indent="-285750">
              <a:buFont typeface="Arial"/>
              <a:buChar char="•"/>
            </a:pPr>
            <a:r>
              <a:rPr lang="en-US" b="1" dirty="0"/>
              <a:t>June - July 1922 </a:t>
            </a:r>
            <a:r>
              <a:rPr lang="en-US" dirty="0"/>
              <a:t>– The rapidly growing attention to the Toronto insulin discovery brought desperate pleas from diabetics, their doctors and families, few of whom Banting could help due to a limited supply of insulin</a:t>
            </a:r>
          </a:p>
          <a:p>
            <a:pPr marL="285750" indent="-285750">
              <a:buFont typeface="Arial"/>
              <a:buChar char="•"/>
            </a:pPr>
            <a:endParaRPr lang="en-US" dirty="0"/>
          </a:p>
          <a:p>
            <a:pPr marL="285750" indent="-285750">
              <a:buFont typeface="Arial"/>
              <a:buChar char="•"/>
            </a:pPr>
            <a:r>
              <a:rPr lang="en-US" dirty="0"/>
              <a:t>However, Banting was able to help three severe diabetic cases who came to Toronto from the U.S. for insulin treatment</a:t>
            </a:r>
          </a:p>
          <a:p>
            <a:endParaRPr lang="en-US" dirty="0"/>
          </a:p>
          <a:p>
            <a:pPr marL="285750" indent="-285750">
              <a:buFont typeface="Arial"/>
              <a:buChar char="•"/>
            </a:pPr>
            <a:r>
              <a:rPr lang="en-US" dirty="0"/>
              <a:t>Ruth Whitehall (8 years old), treated in Toronto June 17 to the end of September</a:t>
            </a:r>
          </a:p>
          <a:p>
            <a:endParaRPr lang="en-US" dirty="0"/>
          </a:p>
          <a:p>
            <a:pPr marL="285750" indent="-285750">
              <a:buFont typeface="Arial"/>
              <a:buChar char="•"/>
            </a:pPr>
            <a:r>
              <a:rPr lang="en-US" dirty="0"/>
              <a:t>Myra </a:t>
            </a:r>
            <a:r>
              <a:rPr lang="en-US" dirty="0" err="1"/>
              <a:t>Blaustein</a:t>
            </a:r>
            <a:r>
              <a:rPr lang="en-US" dirty="0"/>
              <a:t> (11 years old), treated in Toronto July to the end of September</a:t>
            </a:r>
          </a:p>
          <a:p>
            <a:endParaRPr lang="en-US" dirty="0"/>
          </a:p>
          <a:p>
            <a:pPr marL="285750" indent="-285750">
              <a:buFont typeface="Arial"/>
              <a:buChar char="•"/>
            </a:pPr>
            <a:r>
              <a:rPr lang="en-US" dirty="0"/>
              <a:t>Teddy Ryder (6 years old), treated in Toronto  July 8 through October</a:t>
            </a:r>
          </a:p>
          <a:p>
            <a:pPr marL="285750" indent="-285750">
              <a:buFont typeface="Arial"/>
              <a:buChar char="•"/>
            </a:pPr>
            <a:r>
              <a:rPr lang="en-US" dirty="0"/>
              <a:t>Teddy would live until March 1993</a:t>
            </a:r>
          </a:p>
        </p:txBody>
      </p:sp>
      <p:pic>
        <p:nvPicPr>
          <p:cNvPr id="3" name="Picture 2" descr="Text, letter&#10;&#10;Description automatically generated">
            <a:extLst>
              <a:ext uri="{FF2B5EF4-FFF2-40B4-BE49-F238E27FC236}">
                <a16:creationId xmlns:a16="http://schemas.microsoft.com/office/drawing/2014/main" id="{75129F21-338E-0748-B8DE-DF599B66E678}"/>
              </a:ext>
            </a:extLst>
          </p:cNvPr>
          <p:cNvPicPr>
            <a:picLocks noChangeAspect="1"/>
          </p:cNvPicPr>
          <p:nvPr/>
        </p:nvPicPr>
        <p:blipFill>
          <a:blip r:embed="rId3"/>
          <a:stretch>
            <a:fillRect/>
          </a:stretch>
        </p:blipFill>
        <p:spPr>
          <a:xfrm>
            <a:off x="5035897" y="152404"/>
            <a:ext cx="3504387" cy="2831545"/>
          </a:xfrm>
          <a:prstGeom prst="rect">
            <a:avLst/>
          </a:prstGeom>
        </p:spPr>
      </p:pic>
      <p:pic>
        <p:nvPicPr>
          <p:cNvPr id="7" name="Picture 6" descr="A picture containing outdoor, tree, grass, child&#10;&#10;Description automatically generated">
            <a:extLst>
              <a:ext uri="{FF2B5EF4-FFF2-40B4-BE49-F238E27FC236}">
                <a16:creationId xmlns:a16="http://schemas.microsoft.com/office/drawing/2014/main" id="{384177A3-051B-5249-BB46-76CD37442F7D}"/>
              </a:ext>
            </a:extLst>
          </p:cNvPr>
          <p:cNvPicPr>
            <a:picLocks noChangeAspect="1"/>
          </p:cNvPicPr>
          <p:nvPr/>
        </p:nvPicPr>
        <p:blipFill>
          <a:blip r:embed="rId4"/>
          <a:stretch>
            <a:fillRect/>
          </a:stretch>
        </p:blipFill>
        <p:spPr>
          <a:xfrm>
            <a:off x="4734719" y="2910114"/>
            <a:ext cx="2053371" cy="3050758"/>
          </a:xfrm>
          <a:prstGeom prst="rect">
            <a:avLst/>
          </a:prstGeom>
        </p:spPr>
      </p:pic>
      <p:pic>
        <p:nvPicPr>
          <p:cNvPr id="12" name="Picture 11" descr="A picture containing outdoor, tree, bicycle, person&#10;&#10;Description automatically generated">
            <a:extLst>
              <a:ext uri="{FF2B5EF4-FFF2-40B4-BE49-F238E27FC236}">
                <a16:creationId xmlns:a16="http://schemas.microsoft.com/office/drawing/2014/main" id="{A9124136-71FC-5E41-B719-500D4F4218D5}"/>
              </a:ext>
            </a:extLst>
          </p:cNvPr>
          <p:cNvPicPr>
            <a:picLocks noChangeAspect="1"/>
          </p:cNvPicPr>
          <p:nvPr/>
        </p:nvPicPr>
        <p:blipFill>
          <a:blip r:embed="rId5"/>
          <a:stretch>
            <a:fillRect/>
          </a:stretch>
        </p:blipFill>
        <p:spPr>
          <a:xfrm>
            <a:off x="6783098" y="2896577"/>
            <a:ext cx="2049145" cy="3064295"/>
          </a:xfrm>
          <a:prstGeom prst="rect">
            <a:avLst/>
          </a:prstGeom>
        </p:spPr>
      </p:pic>
      <p:sp>
        <p:nvSpPr>
          <p:cNvPr id="10" name="TextBox 9">
            <a:extLst>
              <a:ext uri="{FF2B5EF4-FFF2-40B4-BE49-F238E27FC236}">
                <a16:creationId xmlns:a16="http://schemas.microsoft.com/office/drawing/2014/main" id="{D7989A4B-F528-2C47-89E9-3FFF3EBDC955}"/>
              </a:ext>
            </a:extLst>
          </p:cNvPr>
          <p:cNvSpPr txBox="1"/>
          <p:nvPr/>
        </p:nvSpPr>
        <p:spPr>
          <a:xfrm>
            <a:off x="5880664" y="5852330"/>
            <a:ext cx="2108970" cy="246221"/>
          </a:xfrm>
          <a:prstGeom prst="rect">
            <a:avLst/>
          </a:prstGeom>
          <a:solidFill>
            <a:srgbClr val="FFFFFF"/>
          </a:solidFill>
          <a:ln>
            <a:solidFill>
              <a:srgbClr val="4F81BD"/>
            </a:solidFill>
          </a:ln>
        </p:spPr>
        <p:txBody>
          <a:bodyPr wrap="square" rtlCol="0">
            <a:spAutoFit/>
          </a:bodyPr>
          <a:lstStyle/>
          <a:p>
            <a:r>
              <a:rPr lang="en-US" sz="1000" dirty="0">
                <a:hlinkClick r:id="rId6"/>
              </a:rPr>
              <a:t>https://insulin.library.utoronto.ca/</a:t>
            </a:r>
            <a:r>
              <a:rPr lang="en-US" sz="1000" dirty="0"/>
              <a:t> </a:t>
            </a:r>
          </a:p>
        </p:txBody>
      </p:sp>
      <p:cxnSp>
        <p:nvCxnSpPr>
          <p:cNvPr id="4" name="Straight Arrow Connector 3">
            <a:extLst>
              <a:ext uri="{FF2B5EF4-FFF2-40B4-BE49-F238E27FC236}">
                <a16:creationId xmlns:a16="http://schemas.microsoft.com/office/drawing/2014/main" id="{F9DB8D3E-C9F8-0D46-A609-A12F514CADF2}"/>
              </a:ext>
            </a:extLst>
          </p:cNvPr>
          <p:cNvCxnSpPr>
            <a:cxnSpLocks/>
          </p:cNvCxnSpPr>
          <p:nvPr/>
        </p:nvCxnSpPr>
        <p:spPr>
          <a:xfrm flipV="1">
            <a:off x="4245429" y="5043715"/>
            <a:ext cx="914400" cy="47897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19E3368-946F-BF48-9FD3-2E8CF2D63C83}"/>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9" name="Picture 8" descr="A close up of a newspaper&#10;&#10;Description automatically generated">
            <a:extLst>
              <a:ext uri="{FF2B5EF4-FFF2-40B4-BE49-F238E27FC236}">
                <a16:creationId xmlns:a16="http://schemas.microsoft.com/office/drawing/2014/main" id="{9F8C8F0A-7A41-4C4E-A782-E71436560DA3}"/>
              </a:ext>
            </a:extLst>
          </p:cNvPr>
          <p:cNvPicPr>
            <a:picLocks noChangeAspect="1"/>
          </p:cNvPicPr>
          <p:nvPr/>
        </p:nvPicPr>
        <p:blipFill>
          <a:blip r:embed="rId7"/>
          <a:stretch>
            <a:fillRect/>
          </a:stretch>
        </p:blipFill>
        <p:spPr>
          <a:xfrm>
            <a:off x="4734719" y="143223"/>
            <a:ext cx="4236427" cy="6198990"/>
          </a:xfrm>
          <a:prstGeom prst="rect">
            <a:avLst/>
          </a:prstGeom>
        </p:spPr>
      </p:pic>
      <p:sp>
        <p:nvSpPr>
          <p:cNvPr id="14" name="TextBox 13">
            <a:extLst>
              <a:ext uri="{FF2B5EF4-FFF2-40B4-BE49-F238E27FC236}">
                <a16:creationId xmlns:a16="http://schemas.microsoft.com/office/drawing/2014/main" id="{EF3A9ECE-AEF1-9C42-8E81-EE754B9E8968}"/>
              </a:ext>
            </a:extLst>
          </p:cNvPr>
          <p:cNvSpPr txBox="1"/>
          <p:nvPr/>
        </p:nvSpPr>
        <p:spPr>
          <a:xfrm>
            <a:off x="6122516" y="6198237"/>
            <a:ext cx="1679701" cy="246221"/>
          </a:xfrm>
          <a:prstGeom prst="rect">
            <a:avLst/>
          </a:prstGeom>
          <a:solidFill>
            <a:srgbClr val="FFFFFF"/>
          </a:solidFill>
          <a:ln>
            <a:solidFill>
              <a:srgbClr val="4F81BD"/>
            </a:solidFill>
          </a:ln>
        </p:spPr>
        <p:txBody>
          <a:bodyPr wrap="square" rtlCol="0">
            <a:spAutoFit/>
          </a:bodyPr>
          <a:lstStyle/>
          <a:p>
            <a:r>
              <a:rPr lang="en-US" sz="1000" i="1" dirty="0"/>
              <a:t>Toronto Star</a:t>
            </a:r>
            <a:r>
              <a:rPr lang="en-US" sz="1000" dirty="0"/>
              <a:t>, Feb 20, 1983 </a:t>
            </a:r>
          </a:p>
        </p:txBody>
      </p:sp>
    </p:spTree>
    <p:extLst>
      <p:ext uri="{BB962C8B-B14F-4D97-AF65-F5344CB8AC3E}">
        <p14:creationId xmlns:p14="http://schemas.microsoft.com/office/powerpoint/2010/main" val="495751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31</a:t>
            </a:fld>
            <a:endParaRPr lang="en-US" dirty="0"/>
          </a:p>
        </p:txBody>
      </p:sp>
      <p:pic>
        <p:nvPicPr>
          <p:cNvPr id="2" name="Picture 1" descr="TorStar-1922-08-17-C10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51" y="3008163"/>
            <a:ext cx="5360365" cy="3109012"/>
          </a:xfrm>
          <a:prstGeom prst="rect">
            <a:avLst/>
          </a:prstGeom>
          <a:ln>
            <a:solidFill>
              <a:srgbClr val="4F81BD"/>
            </a:solidFill>
          </a:ln>
        </p:spPr>
      </p:pic>
      <p:sp>
        <p:nvSpPr>
          <p:cNvPr id="9" name="TextBox 8"/>
          <p:cNvSpPr txBox="1"/>
          <p:nvPr/>
        </p:nvSpPr>
        <p:spPr>
          <a:xfrm>
            <a:off x="436700" y="933953"/>
            <a:ext cx="4040958" cy="1754326"/>
          </a:xfrm>
          <a:prstGeom prst="rect">
            <a:avLst/>
          </a:prstGeom>
          <a:noFill/>
          <a:ln>
            <a:noFill/>
          </a:ln>
        </p:spPr>
        <p:txBody>
          <a:bodyPr wrap="square" rtlCol="0">
            <a:spAutoFit/>
          </a:bodyPr>
          <a:lstStyle/>
          <a:p>
            <a:pPr marL="285750" indent="-285750">
              <a:buFont typeface="Arial"/>
              <a:buChar char="•"/>
            </a:pPr>
            <a:r>
              <a:rPr lang="en-US" b="1" dirty="0"/>
              <a:t>August 15 – November 30 </a:t>
            </a:r>
            <a:r>
              <a:rPr lang="en-US" dirty="0"/>
              <a:t>– Banting’s most famous diabetic patient was 15-year-old Elizabeth Hughes, press attention to her heighted by her being the daughter of the U.S. Secretary of State, Charles Evans Hughes</a:t>
            </a:r>
          </a:p>
        </p:txBody>
      </p:sp>
      <p:sp>
        <p:nvSpPr>
          <p:cNvPr id="11" name="TextBox 10"/>
          <p:cNvSpPr txBox="1"/>
          <p:nvPr/>
        </p:nvSpPr>
        <p:spPr>
          <a:xfrm>
            <a:off x="1779101" y="2850866"/>
            <a:ext cx="1587115" cy="246221"/>
          </a:xfrm>
          <a:prstGeom prst="rect">
            <a:avLst/>
          </a:prstGeom>
          <a:solidFill>
            <a:schemeClr val="bg1"/>
          </a:solidFill>
          <a:ln>
            <a:solidFill>
              <a:srgbClr val="4F81BD"/>
            </a:solidFill>
          </a:ln>
        </p:spPr>
        <p:txBody>
          <a:bodyPr wrap="square" rtlCol="0">
            <a:spAutoFit/>
          </a:bodyPr>
          <a:lstStyle/>
          <a:p>
            <a:r>
              <a:rPr lang="en-US" sz="1000" i="1" dirty="0"/>
              <a:t>Toronto Star</a:t>
            </a:r>
            <a:r>
              <a:rPr lang="en-US" sz="1000" dirty="0"/>
              <a:t>, Aug 17, 1922</a:t>
            </a:r>
          </a:p>
        </p:txBody>
      </p:sp>
      <p:pic>
        <p:nvPicPr>
          <p:cNvPr id="7" name="Picture 6" descr="Text, letter&#10;&#10;Description automatically generated">
            <a:extLst>
              <a:ext uri="{FF2B5EF4-FFF2-40B4-BE49-F238E27FC236}">
                <a16:creationId xmlns:a16="http://schemas.microsoft.com/office/drawing/2014/main" id="{26D7F6EC-57B0-034D-876D-9DAE96D9DA28}"/>
              </a:ext>
            </a:extLst>
          </p:cNvPr>
          <p:cNvPicPr>
            <a:picLocks noChangeAspect="1"/>
          </p:cNvPicPr>
          <p:nvPr/>
        </p:nvPicPr>
        <p:blipFill>
          <a:blip r:embed="rId4"/>
          <a:stretch>
            <a:fillRect/>
          </a:stretch>
        </p:blipFill>
        <p:spPr>
          <a:xfrm>
            <a:off x="5653314" y="50800"/>
            <a:ext cx="3053986" cy="6385608"/>
          </a:xfrm>
          <a:prstGeom prst="rect">
            <a:avLst/>
          </a:prstGeom>
          <a:ln>
            <a:solidFill>
              <a:schemeClr val="tx2"/>
            </a:solidFill>
          </a:ln>
        </p:spPr>
      </p:pic>
      <p:pic>
        <p:nvPicPr>
          <p:cNvPr id="4" name="Picture 3" descr="Text&#10;&#10;Description automatically generated">
            <a:extLst>
              <a:ext uri="{FF2B5EF4-FFF2-40B4-BE49-F238E27FC236}">
                <a16:creationId xmlns:a16="http://schemas.microsoft.com/office/drawing/2014/main" id="{7C518B88-55AC-F343-95BD-DE80E994FF5E}"/>
              </a:ext>
            </a:extLst>
          </p:cNvPr>
          <p:cNvPicPr>
            <a:picLocks noChangeAspect="1"/>
          </p:cNvPicPr>
          <p:nvPr/>
        </p:nvPicPr>
        <p:blipFill>
          <a:blip r:embed="rId5"/>
          <a:stretch>
            <a:fillRect/>
          </a:stretch>
        </p:blipFill>
        <p:spPr>
          <a:xfrm>
            <a:off x="5409897" y="3292979"/>
            <a:ext cx="3540820" cy="3109012"/>
          </a:xfrm>
          <a:prstGeom prst="rect">
            <a:avLst/>
          </a:prstGeom>
          <a:ln>
            <a:solidFill>
              <a:schemeClr val="tx2"/>
            </a:solidFill>
          </a:ln>
        </p:spPr>
      </p:pic>
      <p:sp>
        <p:nvSpPr>
          <p:cNvPr id="12" name="TextBox 11">
            <a:extLst>
              <a:ext uri="{FF2B5EF4-FFF2-40B4-BE49-F238E27FC236}">
                <a16:creationId xmlns:a16="http://schemas.microsoft.com/office/drawing/2014/main" id="{F9097633-2282-7B43-BED6-78C82FC45C6C}"/>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10" name="TextBox 9">
            <a:extLst>
              <a:ext uri="{FF2B5EF4-FFF2-40B4-BE49-F238E27FC236}">
                <a16:creationId xmlns:a16="http://schemas.microsoft.com/office/drawing/2014/main" id="{75B69FA1-15F2-8E41-8AD8-B2FE6BE5956D}"/>
              </a:ext>
            </a:extLst>
          </p:cNvPr>
          <p:cNvSpPr txBox="1"/>
          <p:nvPr/>
        </p:nvSpPr>
        <p:spPr>
          <a:xfrm>
            <a:off x="533399" y="152404"/>
            <a:ext cx="6025991" cy="461665"/>
          </a:xfrm>
          <a:prstGeom prst="rect">
            <a:avLst/>
          </a:prstGeom>
          <a:noFill/>
        </p:spPr>
        <p:txBody>
          <a:bodyPr wrap="square" rtlCol="0">
            <a:spAutoFit/>
          </a:bodyPr>
          <a:lstStyle/>
          <a:p>
            <a:r>
              <a:rPr lang="en-CA" sz="2400" b="1" dirty="0"/>
              <a:t>Insulin Resurrections</a:t>
            </a:r>
            <a:endParaRPr lang="en-US" sz="2400" b="1" i="1" dirty="0"/>
          </a:p>
        </p:txBody>
      </p:sp>
    </p:spTree>
    <p:extLst>
      <p:ext uri="{BB962C8B-B14F-4D97-AF65-F5344CB8AC3E}">
        <p14:creationId xmlns:p14="http://schemas.microsoft.com/office/powerpoint/2010/main" val="231534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32</a:t>
            </a:fld>
            <a:endParaRPr lang="en-US" dirty="0"/>
          </a:p>
        </p:txBody>
      </p:sp>
      <p:pic>
        <p:nvPicPr>
          <p:cNvPr id="2" name="Picture 1" descr="TorStar-1922-08-17-C10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51" y="3008163"/>
            <a:ext cx="5360365" cy="3109012"/>
          </a:xfrm>
          <a:prstGeom prst="rect">
            <a:avLst/>
          </a:prstGeom>
          <a:ln>
            <a:solidFill>
              <a:srgbClr val="4F81BD"/>
            </a:solidFill>
          </a:ln>
        </p:spPr>
      </p:pic>
      <p:sp>
        <p:nvSpPr>
          <p:cNvPr id="9" name="TextBox 8"/>
          <p:cNvSpPr txBox="1"/>
          <p:nvPr/>
        </p:nvSpPr>
        <p:spPr>
          <a:xfrm>
            <a:off x="436700" y="933953"/>
            <a:ext cx="4040958" cy="1754326"/>
          </a:xfrm>
          <a:prstGeom prst="rect">
            <a:avLst/>
          </a:prstGeom>
          <a:noFill/>
          <a:ln>
            <a:noFill/>
          </a:ln>
        </p:spPr>
        <p:txBody>
          <a:bodyPr wrap="square" rtlCol="0">
            <a:spAutoFit/>
          </a:bodyPr>
          <a:lstStyle/>
          <a:p>
            <a:pPr marL="285750" indent="-285750">
              <a:buFont typeface="Arial"/>
              <a:buChar char="•"/>
            </a:pPr>
            <a:r>
              <a:rPr lang="en-US" b="1" dirty="0"/>
              <a:t>August 15 – November 30 </a:t>
            </a:r>
            <a:r>
              <a:rPr lang="en-US" dirty="0"/>
              <a:t>– Banting’s most famous diabetic patient was 15-year-old Elizabeth Hughes, press attention to her heighted by her being the daughter of the U.S. Secretary of State, Charles Evans Hughes</a:t>
            </a:r>
          </a:p>
        </p:txBody>
      </p:sp>
      <p:sp>
        <p:nvSpPr>
          <p:cNvPr id="11" name="TextBox 10"/>
          <p:cNvSpPr txBox="1"/>
          <p:nvPr/>
        </p:nvSpPr>
        <p:spPr>
          <a:xfrm>
            <a:off x="1779101" y="2850866"/>
            <a:ext cx="1587115" cy="246221"/>
          </a:xfrm>
          <a:prstGeom prst="rect">
            <a:avLst/>
          </a:prstGeom>
          <a:solidFill>
            <a:schemeClr val="bg1"/>
          </a:solidFill>
          <a:ln>
            <a:solidFill>
              <a:srgbClr val="4F81BD"/>
            </a:solidFill>
          </a:ln>
        </p:spPr>
        <p:txBody>
          <a:bodyPr wrap="square" rtlCol="0">
            <a:spAutoFit/>
          </a:bodyPr>
          <a:lstStyle/>
          <a:p>
            <a:r>
              <a:rPr lang="en-US" sz="1000" i="1" dirty="0"/>
              <a:t>Toronto Star</a:t>
            </a:r>
            <a:r>
              <a:rPr lang="en-US" sz="1000" dirty="0"/>
              <a:t>, Aug 17, 1922</a:t>
            </a:r>
          </a:p>
        </p:txBody>
      </p:sp>
      <p:pic>
        <p:nvPicPr>
          <p:cNvPr id="7" name="Picture 6" descr="Text, letter&#10;&#10;Description automatically generated">
            <a:extLst>
              <a:ext uri="{FF2B5EF4-FFF2-40B4-BE49-F238E27FC236}">
                <a16:creationId xmlns:a16="http://schemas.microsoft.com/office/drawing/2014/main" id="{26D7F6EC-57B0-034D-876D-9DAE96D9DA28}"/>
              </a:ext>
            </a:extLst>
          </p:cNvPr>
          <p:cNvPicPr>
            <a:picLocks noChangeAspect="1"/>
          </p:cNvPicPr>
          <p:nvPr/>
        </p:nvPicPr>
        <p:blipFill>
          <a:blip r:embed="rId4"/>
          <a:stretch>
            <a:fillRect/>
          </a:stretch>
        </p:blipFill>
        <p:spPr>
          <a:xfrm>
            <a:off x="5653314" y="50800"/>
            <a:ext cx="3053986" cy="6385608"/>
          </a:xfrm>
          <a:prstGeom prst="rect">
            <a:avLst/>
          </a:prstGeom>
          <a:ln>
            <a:solidFill>
              <a:schemeClr val="tx2"/>
            </a:solidFill>
          </a:ln>
        </p:spPr>
      </p:pic>
      <p:pic>
        <p:nvPicPr>
          <p:cNvPr id="4" name="Picture 3" descr="Text&#10;&#10;Description automatically generated">
            <a:extLst>
              <a:ext uri="{FF2B5EF4-FFF2-40B4-BE49-F238E27FC236}">
                <a16:creationId xmlns:a16="http://schemas.microsoft.com/office/drawing/2014/main" id="{7C518B88-55AC-F343-95BD-DE80E994FF5E}"/>
              </a:ext>
            </a:extLst>
          </p:cNvPr>
          <p:cNvPicPr>
            <a:picLocks noChangeAspect="1"/>
          </p:cNvPicPr>
          <p:nvPr/>
        </p:nvPicPr>
        <p:blipFill>
          <a:blip r:embed="rId5"/>
          <a:stretch>
            <a:fillRect/>
          </a:stretch>
        </p:blipFill>
        <p:spPr>
          <a:xfrm>
            <a:off x="5409897" y="3292979"/>
            <a:ext cx="3540820" cy="3109012"/>
          </a:xfrm>
          <a:prstGeom prst="rect">
            <a:avLst/>
          </a:prstGeom>
          <a:ln>
            <a:solidFill>
              <a:schemeClr val="tx2"/>
            </a:solidFill>
          </a:ln>
        </p:spPr>
      </p:pic>
      <p:sp>
        <p:nvSpPr>
          <p:cNvPr id="12" name="TextBox 11">
            <a:extLst>
              <a:ext uri="{FF2B5EF4-FFF2-40B4-BE49-F238E27FC236}">
                <a16:creationId xmlns:a16="http://schemas.microsoft.com/office/drawing/2014/main" id="{F9097633-2282-7B43-BED6-78C82FC45C6C}"/>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5" name="Picture 4" descr="Text, letter&#10;&#10;Description automatically generated">
            <a:extLst>
              <a:ext uri="{FF2B5EF4-FFF2-40B4-BE49-F238E27FC236}">
                <a16:creationId xmlns:a16="http://schemas.microsoft.com/office/drawing/2014/main" id="{DAA43649-D46B-9447-8A0A-92FC354425E3}"/>
              </a:ext>
            </a:extLst>
          </p:cNvPr>
          <p:cNvPicPr>
            <a:picLocks noChangeAspect="1"/>
          </p:cNvPicPr>
          <p:nvPr/>
        </p:nvPicPr>
        <p:blipFill>
          <a:blip r:embed="rId6"/>
          <a:stretch>
            <a:fillRect/>
          </a:stretch>
        </p:blipFill>
        <p:spPr>
          <a:xfrm>
            <a:off x="4446400" y="139452"/>
            <a:ext cx="4564296" cy="6202760"/>
          </a:xfrm>
          <a:prstGeom prst="rect">
            <a:avLst/>
          </a:prstGeom>
          <a:ln>
            <a:solidFill>
              <a:schemeClr val="accent1"/>
            </a:solidFill>
          </a:ln>
        </p:spPr>
      </p:pic>
      <p:sp>
        <p:nvSpPr>
          <p:cNvPr id="10" name="TextBox 9">
            <a:extLst>
              <a:ext uri="{FF2B5EF4-FFF2-40B4-BE49-F238E27FC236}">
                <a16:creationId xmlns:a16="http://schemas.microsoft.com/office/drawing/2014/main" id="{0B91C9AB-4E0B-5744-AEA6-FC959A9AD863}"/>
              </a:ext>
            </a:extLst>
          </p:cNvPr>
          <p:cNvSpPr txBox="1"/>
          <p:nvPr/>
        </p:nvSpPr>
        <p:spPr>
          <a:xfrm>
            <a:off x="820514" y="5096922"/>
            <a:ext cx="3797370" cy="923330"/>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Elizabeth documented her recovery story in many letters she wrote from Toronto to her parents</a:t>
            </a:r>
          </a:p>
        </p:txBody>
      </p:sp>
      <p:sp>
        <p:nvSpPr>
          <p:cNvPr id="13" name="TextBox 12">
            <a:extLst>
              <a:ext uri="{FF2B5EF4-FFF2-40B4-BE49-F238E27FC236}">
                <a16:creationId xmlns:a16="http://schemas.microsoft.com/office/drawing/2014/main" id="{81C8A4F7-79D9-6549-B871-A746DCCCA034}"/>
              </a:ext>
            </a:extLst>
          </p:cNvPr>
          <p:cNvSpPr txBox="1"/>
          <p:nvPr/>
        </p:nvSpPr>
        <p:spPr>
          <a:xfrm>
            <a:off x="4617884" y="66125"/>
            <a:ext cx="2108970" cy="246221"/>
          </a:xfrm>
          <a:prstGeom prst="rect">
            <a:avLst/>
          </a:prstGeom>
          <a:solidFill>
            <a:srgbClr val="FFFFFF"/>
          </a:solidFill>
          <a:ln>
            <a:solidFill>
              <a:srgbClr val="4F81BD"/>
            </a:solidFill>
          </a:ln>
        </p:spPr>
        <p:txBody>
          <a:bodyPr wrap="square" rtlCol="0">
            <a:spAutoFit/>
          </a:bodyPr>
          <a:lstStyle/>
          <a:p>
            <a:r>
              <a:rPr lang="en-US" sz="1000" dirty="0">
                <a:hlinkClick r:id="rId7"/>
              </a:rPr>
              <a:t>https://insulin.library.utoronto.ca/</a:t>
            </a:r>
            <a:r>
              <a:rPr lang="en-US" sz="1000" dirty="0"/>
              <a:t> </a:t>
            </a:r>
          </a:p>
        </p:txBody>
      </p:sp>
      <p:sp>
        <p:nvSpPr>
          <p:cNvPr id="14" name="Rectangle 13">
            <a:extLst>
              <a:ext uri="{FF2B5EF4-FFF2-40B4-BE49-F238E27FC236}">
                <a16:creationId xmlns:a16="http://schemas.microsoft.com/office/drawing/2014/main" id="{C3727E8E-3D4C-1644-B05F-724094E24DEF}"/>
              </a:ext>
            </a:extLst>
          </p:cNvPr>
          <p:cNvSpPr/>
          <p:nvPr/>
        </p:nvSpPr>
        <p:spPr>
          <a:xfrm>
            <a:off x="4343400" y="1600200"/>
            <a:ext cx="4800600" cy="22811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TextBox 14">
            <a:extLst>
              <a:ext uri="{FF2B5EF4-FFF2-40B4-BE49-F238E27FC236}">
                <a16:creationId xmlns:a16="http://schemas.microsoft.com/office/drawing/2014/main" id="{3DCA0AEB-F214-7946-9FBE-007615701E4D}"/>
              </a:ext>
            </a:extLst>
          </p:cNvPr>
          <p:cNvSpPr txBox="1"/>
          <p:nvPr/>
        </p:nvSpPr>
        <p:spPr>
          <a:xfrm>
            <a:off x="533399" y="152404"/>
            <a:ext cx="6025991" cy="461665"/>
          </a:xfrm>
          <a:prstGeom prst="rect">
            <a:avLst/>
          </a:prstGeom>
          <a:noFill/>
        </p:spPr>
        <p:txBody>
          <a:bodyPr wrap="square" rtlCol="0">
            <a:spAutoFit/>
          </a:bodyPr>
          <a:lstStyle/>
          <a:p>
            <a:r>
              <a:rPr lang="en-CA" sz="2400" b="1" dirty="0"/>
              <a:t>Insulin Resurrections</a:t>
            </a:r>
            <a:endParaRPr lang="en-US" sz="2400" b="1" i="1" dirty="0"/>
          </a:p>
        </p:txBody>
      </p:sp>
    </p:spTree>
    <p:extLst>
      <p:ext uri="{BB962C8B-B14F-4D97-AF65-F5344CB8AC3E}">
        <p14:creationId xmlns:p14="http://schemas.microsoft.com/office/powerpoint/2010/main" val="2791498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33</a:t>
            </a:fld>
            <a:endParaRPr lang="en-US" dirty="0"/>
          </a:p>
        </p:txBody>
      </p:sp>
      <p:sp>
        <p:nvSpPr>
          <p:cNvPr id="5" name="TextBox 4"/>
          <p:cNvSpPr txBox="1"/>
          <p:nvPr/>
        </p:nvSpPr>
        <p:spPr>
          <a:xfrm>
            <a:off x="2164594" y="707133"/>
            <a:ext cx="6522205" cy="1200329"/>
          </a:xfrm>
          <a:prstGeom prst="rect">
            <a:avLst/>
          </a:prstGeom>
          <a:noFill/>
        </p:spPr>
        <p:txBody>
          <a:bodyPr wrap="square" rtlCol="0">
            <a:spAutoFit/>
          </a:bodyPr>
          <a:lstStyle/>
          <a:p>
            <a:pPr marL="285750" indent="-285750">
              <a:buFont typeface="Arial"/>
              <a:buChar char="•"/>
            </a:pPr>
            <a:r>
              <a:rPr lang="en-US" b="1" dirty="0"/>
              <a:t>Oct 1922 </a:t>
            </a:r>
            <a:r>
              <a:rPr lang="en-US" dirty="0"/>
              <a:t>– Banting, Best &amp; Collip assign Insulin patent to the University of Toronto Board of Governors for $1 as a public trust, “so as to prevent commercial exploitation of the product and to safeguard the production of a standardized product”</a:t>
            </a:r>
          </a:p>
        </p:txBody>
      </p:sp>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Insulin: From Toronto To The World</a:t>
            </a:r>
            <a:endParaRPr lang="en-US" sz="2400" b="1" i="1" dirty="0"/>
          </a:p>
        </p:txBody>
      </p:sp>
      <p:pic>
        <p:nvPicPr>
          <p:cNvPr id="7" name="Picture 6" descr="Globe-1922-10-21-p23-SeekPatentsAsProtectionForDiscovery-clip-crop.jpg">
            <a:extLst>
              <a:ext uri="{FF2B5EF4-FFF2-40B4-BE49-F238E27FC236}">
                <a16:creationId xmlns:a16="http://schemas.microsoft.com/office/drawing/2014/main" id="{0D17E08A-AB8E-5740-9743-3F2B177BB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95" y="782886"/>
            <a:ext cx="1668848" cy="5607101"/>
          </a:xfrm>
          <a:prstGeom prst="rect">
            <a:avLst/>
          </a:prstGeom>
          <a:ln>
            <a:solidFill>
              <a:srgbClr val="444492"/>
            </a:solidFill>
          </a:ln>
        </p:spPr>
      </p:pic>
      <p:pic>
        <p:nvPicPr>
          <p:cNvPr id="10" name="Picture 9" descr="BBC-PatentUT-1923-01-15-Q10013.jpg">
            <a:extLst>
              <a:ext uri="{FF2B5EF4-FFF2-40B4-BE49-F238E27FC236}">
                <a16:creationId xmlns:a16="http://schemas.microsoft.com/office/drawing/2014/main" id="{0C3D857B-5255-BB49-8A6A-BCCEC530A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3794" y="2000526"/>
            <a:ext cx="4617856" cy="3334093"/>
          </a:xfrm>
          <a:prstGeom prst="rect">
            <a:avLst/>
          </a:prstGeom>
          <a:ln>
            <a:solidFill>
              <a:srgbClr val="444492"/>
            </a:solidFill>
          </a:ln>
        </p:spPr>
      </p:pic>
      <p:sp>
        <p:nvSpPr>
          <p:cNvPr id="2" name="TextBox 1">
            <a:extLst>
              <a:ext uri="{FF2B5EF4-FFF2-40B4-BE49-F238E27FC236}">
                <a16:creationId xmlns:a16="http://schemas.microsoft.com/office/drawing/2014/main" id="{D646C49E-CB30-E54F-A0B1-8DD82287E534}"/>
              </a:ext>
            </a:extLst>
          </p:cNvPr>
          <p:cNvSpPr txBox="1"/>
          <p:nvPr/>
        </p:nvSpPr>
        <p:spPr>
          <a:xfrm>
            <a:off x="6492589" y="2082463"/>
            <a:ext cx="2418955" cy="4247317"/>
          </a:xfrm>
          <a:prstGeom prst="rect">
            <a:avLst/>
          </a:prstGeom>
          <a:noFill/>
        </p:spPr>
        <p:txBody>
          <a:bodyPr wrap="square" rtlCol="0">
            <a:spAutoFit/>
          </a:bodyPr>
          <a:lstStyle/>
          <a:p>
            <a:pPr marL="285750" indent="-285750">
              <a:buClr>
                <a:schemeClr val="bg2"/>
              </a:buClr>
              <a:buFont typeface="Arial"/>
              <a:buChar char="•"/>
            </a:pPr>
            <a:r>
              <a:rPr lang="en-US" b="1" dirty="0"/>
              <a:t>Jan 1923 </a:t>
            </a:r>
            <a:r>
              <a:rPr lang="en-US" dirty="0"/>
              <a:t>– Canadian and U.S. patents for insulin granted</a:t>
            </a:r>
          </a:p>
          <a:p>
            <a:pPr marL="285750" indent="-285750">
              <a:buFont typeface="Arial"/>
              <a:buChar char="•"/>
            </a:pPr>
            <a:endParaRPr lang="en-US" dirty="0"/>
          </a:p>
          <a:p>
            <a:pPr marL="285750" indent="-285750">
              <a:buClr>
                <a:schemeClr val="bg2"/>
              </a:buClr>
              <a:buFont typeface="Arial"/>
              <a:buChar char="•"/>
            </a:pPr>
            <a:r>
              <a:rPr lang="en-US" b="1" dirty="0"/>
              <a:t>April 1923 </a:t>
            </a:r>
            <a:r>
              <a:rPr lang="en-US" dirty="0"/>
              <a:t>– Unique “patent pooling” policy established by Insulin Committee to assure the sharing of any insulin production advancements among licensed producers </a:t>
            </a:r>
          </a:p>
          <a:p>
            <a:endParaRPr lang="en-US" dirty="0"/>
          </a:p>
        </p:txBody>
      </p:sp>
      <p:sp>
        <p:nvSpPr>
          <p:cNvPr id="12" name="TextBox 11">
            <a:extLst>
              <a:ext uri="{FF2B5EF4-FFF2-40B4-BE49-F238E27FC236}">
                <a16:creationId xmlns:a16="http://schemas.microsoft.com/office/drawing/2014/main" id="{DA9633D8-E53A-7C41-9096-BF92894AD08F}"/>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11" name="TextBox 10">
            <a:extLst>
              <a:ext uri="{FF2B5EF4-FFF2-40B4-BE49-F238E27FC236}">
                <a16:creationId xmlns:a16="http://schemas.microsoft.com/office/drawing/2014/main" id="{D79EA973-EF8C-054B-8ABE-5FACFF3EB8AD}"/>
              </a:ext>
            </a:extLst>
          </p:cNvPr>
          <p:cNvSpPr txBox="1"/>
          <p:nvPr/>
        </p:nvSpPr>
        <p:spPr>
          <a:xfrm>
            <a:off x="1463643" y="6193461"/>
            <a:ext cx="1812223" cy="246221"/>
          </a:xfrm>
          <a:prstGeom prst="rect">
            <a:avLst/>
          </a:prstGeom>
          <a:solidFill>
            <a:srgbClr val="FFFFFF"/>
          </a:solidFill>
          <a:ln>
            <a:solidFill>
              <a:srgbClr val="4F81BD"/>
            </a:solidFill>
          </a:ln>
        </p:spPr>
        <p:txBody>
          <a:bodyPr wrap="square" rtlCol="0">
            <a:spAutoFit/>
          </a:bodyPr>
          <a:lstStyle/>
          <a:p>
            <a:r>
              <a:rPr lang="en-US" sz="1000" i="1" dirty="0"/>
              <a:t>The Globe</a:t>
            </a:r>
            <a:r>
              <a:rPr lang="en-US" sz="1000" dirty="0"/>
              <a:t>, Oct. 21, 1922, p. 23 </a:t>
            </a:r>
          </a:p>
        </p:txBody>
      </p:sp>
      <p:sp>
        <p:nvSpPr>
          <p:cNvPr id="13" name="TextBox 12">
            <a:extLst>
              <a:ext uri="{FF2B5EF4-FFF2-40B4-BE49-F238E27FC236}">
                <a16:creationId xmlns:a16="http://schemas.microsoft.com/office/drawing/2014/main" id="{9A673AB7-D0E1-EA45-8FE8-6CDF16B34D82}"/>
              </a:ext>
            </a:extLst>
          </p:cNvPr>
          <p:cNvSpPr txBox="1"/>
          <p:nvPr/>
        </p:nvSpPr>
        <p:spPr>
          <a:xfrm>
            <a:off x="3517515" y="5236829"/>
            <a:ext cx="2108970" cy="246221"/>
          </a:xfrm>
          <a:prstGeom prst="rect">
            <a:avLst/>
          </a:prstGeom>
          <a:solidFill>
            <a:srgbClr val="FFFFFF"/>
          </a:solidFill>
          <a:ln>
            <a:solidFill>
              <a:srgbClr val="4F81BD"/>
            </a:solidFill>
          </a:ln>
        </p:spPr>
        <p:txBody>
          <a:bodyPr wrap="square" rtlCol="0">
            <a:spAutoFit/>
          </a:bodyPr>
          <a:lstStyle/>
          <a:p>
            <a:r>
              <a:rPr lang="en-US" sz="1000" dirty="0">
                <a:hlinkClick r:id="rId5"/>
              </a:rPr>
              <a:t>https://insulin.library.utoronto.ca/</a:t>
            </a:r>
            <a:r>
              <a:rPr lang="en-US" sz="1000" dirty="0"/>
              <a:t> </a:t>
            </a:r>
          </a:p>
        </p:txBody>
      </p:sp>
    </p:spTree>
    <p:extLst>
      <p:ext uri="{BB962C8B-B14F-4D97-AF65-F5344CB8AC3E}">
        <p14:creationId xmlns:p14="http://schemas.microsoft.com/office/powerpoint/2010/main" val="7636207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34</a:t>
            </a:fld>
            <a:endParaRPr lang="en-US" dirty="0"/>
          </a:p>
        </p:txBody>
      </p:sp>
      <p:pic>
        <p:nvPicPr>
          <p:cNvPr id="2" name="Picture 1" descr="unknown-1923-YMCApic-C10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280" y="78176"/>
            <a:ext cx="3670944" cy="3601196"/>
          </a:xfrm>
          <a:prstGeom prst="rect">
            <a:avLst/>
          </a:prstGeom>
          <a:ln>
            <a:solidFill>
              <a:schemeClr val="accent1"/>
            </a:solidFill>
          </a:ln>
        </p:spPr>
      </p:pic>
      <p:pic>
        <p:nvPicPr>
          <p:cNvPr id="3" name="Picture 2" descr="Acc00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53" y="2935698"/>
            <a:ext cx="4726488" cy="3509417"/>
          </a:xfrm>
          <a:prstGeom prst="rect">
            <a:avLst/>
          </a:prstGeom>
          <a:ln>
            <a:solidFill>
              <a:srgbClr val="4F81BD"/>
            </a:solidFill>
          </a:ln>
        </p:spPr>
      </p:pic>
      <p:sp>
        <p:nvSpPr>
          <p:cNvPr id="9" name="TextBox 8"/>
          <p:cNvSpPr txBox="1"/>
          <p:nvPr/>
        </p:nvSpPr>
        <p:spPr>
          <a:xfrm>
            <a:off x="533399" y="152404"/>
            <a:ext cx="6025991" cy="461665"/>
          </a:xfrm>
          <a:prstGeom prst="rect">
            <a:avLst/>
          </a:prstGeom>
          <a:noFill/>
        </p:spPr>
        <p:txBody>
          <a:bodyPr wrap="square" rtlCol="0">
            <a:spAutoFit/>
          </a:bodyPr>
          <a:lstStyle/>
          <a:p>
            <a:r>
              <a:rPr lang="en-CA" sz="2400" b="1" dirty="0"/>
              <a:t>Insulin: From Toronto To The World</a:t>
            </a:r>
            <a:endParaRPr lang="en-US" sz="2400" b="1" i="1" dirty="0"/>
          </a:p>
        </p:txBody>
      </p:sp>
      <p:sp>
        <p:nvSpPr>
          <p:cNvPr id="12" name="TextBox 11"/>
          <p:cNvSpPr txBox="1"/>
          <p:nvPr/>
        </p:nvSpPr>
        <p:spPr>
          <a:xfrm>
            <a:off x="4644351" y="3665437"/>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4" name="TextBox 13">
            <a:extLst>
              <a:ext uri="{FF2B5EF4-FFF2-40B4-BE49-F238E27FC236}">
                <a16:creationId xmlns:a16="http://schemas.microsoft.com/office/drawing/2014/main" id="{ABD73E4B-73D2-B148-B4E3-E3D3B1B0BF3A}"/>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7" name="Picture 6" descr="A picture containing text, indoor, vessel, jar&#10;&#10;Description automatically generated">
            <a:extLst>
              <a:ext uri="{FF2B5EF4-FFF2-40B4-BE49-F238E27FC236}">
                <a16:creationId xmlns:a16="http://schemas.microsoft.com/office/drawing/2014/main" id="{81380B79-ECD5-F249-8718-962B21BABED5}"/>
              </a:ext>
            </a:extLst>
          </p:cNvPr>
          <p:cNvPicPr>
            <a:picLocks noChangeAspect="1"/>
          </p:cNvPicPr>
          <p:nvPr/>
        </p:nvPicPr>
        <p:blipFill>
          <a:blip r:embed="rId5"/>
          <a:stretch>
            <a:fillRect/>
          </a:stretch>
        </p:blipFill>
        <p:spPr>
          <a:xfrm>
            <a:off x="6820367" y="3597071"/>
            <a:ext cx="1599265" cy="2808308"/>
          </a:xfrm>
          <a:prstGeom prst="rect">
            <a:avLst/>
          </a:prstGeom>
        </p:spPr>
      </p:pic>
      <p:sp>
        <p:nvSpPr>
          <p:cNvPr id="4" name="TextBox 3"/>
          <p:cNvSpPr txBox="1"/>
          <p:nvPr/>
        </p:nvSpPr>
        <p:spPr>
          <a:xfrm>
            <a:off x="114892" y="5759048"/>
            <a:ext cx="6863004" cy="646331"/>
          </a:xfrm>
          <a:prstGeom prst="rect">
            <a:avLst/>
          </a:prstGeom>
          <a:solidFill>
            <a:schemeClr val="bg1"/>
          </a:solidFill>
          <a:ln>
            <a:solidFill>
              <a:srgbClr val="4F81BD"/>
            </a:solidFill>
          </a:ln>
        </p:spPr>
        <p:txBody>
          <a:bodyPr wrap="square" rtlCol="0">
            <a:spAutoFit/>
          </a:bodyPr>
          <a:lstStyle/>
          <a:p>
            <a:pPr marL="285750" indent="-285750">
              <a:buFont typeface="Arial"/>
              <a:buChar char="•"/>
            </a:pPr>
            <a:r>
              <a:rPr lang="en-US" dirty="0"/>
              <a:t>Connaught was supplying insulin for all of Canada, and exporting it to many countries without their own production facility </a:t>
            </a:r>
          </a:p>
        </p:txBody>
      </p:sp>
      <p:sp>
        <p:nvSpPr>
          <p:cNvPr id="5" name="TextBox 4"/>
          <p:cNvSpPr txBox="1"/>
          <p:nvPr/>
        </p:nvSpPr>
        <p:spPr>
          <a:xfrm>
            <a:off x="410102" y="759221"/>
            <a:ext cx="4449342" cy="2308324"/>
          </a:xfrm>
          <a:prstGeom prst="rect">
            <a:avLst/>
          </a:prstGeom>
          <a:solidFill>
            <a:schemeClr val="bg1"/>
          </a:solidFill>
        </p:spPr>
        <p:txBody>
          <a:bodyPr wrap="square" rtlCol="0">
            <a:spAutoFit/>
          </a:bodyPr>
          <a:lstStyle/>
          <a:p>
            <a:pPr marL="285750" indent="-285750">
              <a:buFont typeface="Arial"/>
              <a:buChar char="•"/>
            </a:pPr>
            <a:r>
              <a:rPr lang="en-US" b="1" dirty="0"/>
              <a:t>August 1923 </a:t>
            </a:r>
            <a:r>
              <a:rPr lang="en-US" dirty="0"/>
              <a:t>- Canada’s insulin supply found a firm foothold with a larger insulin production plant for Connaught Labs, thanks to funds from the Ontario government and the Labs’ reserves; the plant established in U of T’s vacant YMCA building on campus</a:t>
            </a:r>
          </a:p>
          <a:p>
            <a:pPr marL="285750" indent="-285750">
              <a:buFont typeface="Arial"/>
              <a:buChar char="•"/>
            </a:pPr>
            <a:r>
              <a:rPr lang="en-US" b="1" dirty="0"/>
              <a:t>1927</a:t>
            </a:r>
            <a:r>
              <a:rPr lang="en-US" dirty="0"/>
              <a:t> – A larger insulin facility established </a:t>
            </a:r>
          </a:p>
        </p:txBody>
      </p:sp>
    </p:spTree>
    <p:extLst>
      <p:ext uri="{BB962C8B-B14F-4D97-AF65-F5344CB8AC3E}">
        <p14:creationId xmlns:p14="http://schemas.microsoft.com/office/powerpoint/2010/main" val="272392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35</a:t>
            </a:fld>
            <a:endParaRPr lang="en-US" dirty="0"/>
          </a:p>
        </p:txBody>
      </p:sp>
      <p:sp>
        <p:nvSpPr>
          <p:cNvPr id="5" name="TextBox 4"/>
          <p:cNvSpPr txBox="1"/>
          <p:nvPr/>
        </p:nvSpPr>
        <p:spPr>
          <a:xfrm>
            <a:off x="374300" y="787129"/>
            <a:ext cx="4855475" cy="4801314"/>
          </a:xfrm>
          <a:prstGeom prst="rect">
            <a:avLst/>
          </a:prstGeom>
          <a:noFill/>
        </p:spPr>
        <p:txBody>
          <a:bodyPr wrap="square" rtlCol="0">
            <a:spAutoFit/>
          </a:bodyPr>
          <a:lstStyle/>
          <a:p>
            <a:pPr marL="285750" indent="-285750">
              <a:buFont typeface="Arial"/>
              <a:buChar char="•"/>
            </a:pPr>
            <a:r>
              <a:rPr lang="en-US" dirty="0"/>
              <a:t>As Insulin production steadily grew in Canada and the U.S., the University of Toronto Insulin Committee facilitated insulin patents and the licensing of production in other countries </a:t>
            </a:r>
          </a:p>
          <a:p>
            <a:pPr marL="285750" indent="-285750">
              <a:buFont typeface="Arial"/>
              <a:buChar char="•"/>
            </a:pPr>
            <a:endParaRPr lang="en-US" dirty="0"/>
          </a:p>
          <a:p>
            <a:pPr marL="285750" indent="-285750">
              <a:buFont typeface="Arial"/>
              <a:buChar char="•"/>
            </a:pPr>
            <a:r>
              <a:rPr lang="en-US" dirty="0"/>
              <a:t>The Insulin Committee oversaw insulin quality control and licensing rights in North America</a:t>
            </a:r>
          </a:p>
          <a:p>
            <a:pPr marL="285750" indent="-285750">
              <a:buFont typeface="Arial"/>
              <a:buChar char="•"/>
            </a:pPr>
            <a:endParaRPr lang="en-US" dirty="0"/>
          </a:p>
          <a:p>
            <a:pPr marL="285750" indent="-285750">
              <a:buFont typeface="Arial"/>
              <a:buChar char="•"/>
            </a:pPr>
            <a:r>
              <a:rPr lang="en-US" dirty="0"/>
              <a:t>In Canada, Connaught Laboratories held excusive insulin production and distribution rights (until 1980); Connaught remained part of U of T until 1972 and today its legacy is part of Sanofi Pasteur Canada/Sanofi Canada</a:t>
            </a:r>
          </a:p>
          <a:p>
            <a:pPr marL="285750" indent="-285750">
              <a:buFont typeface="Arial"/>
              <a:buChar char="•"/>
            </a:pPr>
            <a:endParaRPr lang="en-US" dirty="0"/>
          </a:p>
          <a:p>
            <a:pPr marL="285750" indent="-285750">
              <a:buFont typeface="Arial"/>
              <a:buChar char="•"/>
            </a:pPr>
            <a:r>
              <a:rPr lang="en-US" dirty="0"/>
              <a:t>Eli Lilly held sole U.S. rights until June 1923, when other firms were able to apply to the U of T Insulin Committee for licenses </a:t>
            </a:r>
          </a:p>
        </p:txBody>
      </p:sp>
      <p:pic>
        <p:nvPicPr>
          <p:cNvPr id="3" name="Picture 2" descr="Lilly-Iletin-after1923-04-B1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176" y="2572064"/>
            <a:ext cx="3133783" cy="1516751"/>
          </a:xfrm>
          <a:prstGeom prst="rect">
            <a:avLst/>
          </a:prstGeom>
        </p:spPr>
      </p:pic>
      <p:pic>
        <p:nvPicPr>
          <p:cNvPr id="4" name="Picture 3" descr="Stearns-pkg-1924-06-28-B10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874" y="3897936"/>
            <a:ext cx="2862385" cy="1368220"/>
          </a:xfrm>
          <a:prstGeom prst="rect">
            <a:avLst/>
          </a:prstGeom>
        </p:spPr>
      </p:pic>
      <p:sp>
        <p:nvSpPr>
          <p:cNvPr id="13" name="TextBox 12"/>
          <p:cNvSpPr txBox="1"/>
          <p:nvPr/>
        </p:nvSpPr>
        <p:spPr>
          <a:xfrm>
            <a:off x="533399" y="152404"/>
            <a:ext cx="6025991" cy="461665"/>
          </a:xfrm>
          <a:prstGeom prst="rect">
            <a:avLst/>
          </a:prstGeom>
          <a:noFill/>
        </p:spPr>
        <p:txBody>
          <a:bodyPr wrap="square" rtlCol="0">
            <a:spAutoFit/>
          </a:bodyPr>
          <a:lstStyle/>
          <a:p>
            <a:r>
              <a:rPr lang="en-CA" sz="2400" b="1" dirty="0"/>
              <a:t>Insulin: From Toronto To The World</a:t>
            </a:r>
            <a:endParaRPr lang="en-US" sz="2400" b="1" i="1" dirty="0"/>
          </a:p>
        </p:txBody>
      </p:sp>
      <p:pic>
        <p:nvPicPr>
          <p:cNvPr id="17" name="Picture 16" descr="Insulin086.jpg">
            <a:extLst>
              <a:ext uri="{FF2B5EF4-FFF2-40B4-BE49-F238E27FC236}">
                <a16:creationId xmlns:a16="http://schemas.microsoft.com/office/drawing/2014/main" id="{71CE50BF-29B7-B64E-8AA7-FC08C4898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685" y="5179009"/>
            <a:ext cx="2547017" cy="1293885"/>
          </a:xfrm>
          <a:prstGeom prst="rect">
            <a:avLst/>
          </a:prstGeom>
          <a:ln>
            <a:solidFill>
              <a:srgbClr val="444492"/>
            </a:solidFill>
          </a:ln>
        </p:spPr>
      </p:pic>
      <p:pic>
        <p:nvPicPr>
          <p:cNvPr id="16" name="Picture 15" descr="CL1924-0001-2-0.jpg">
            <a:extLst>
              <a:ext uri="{FF2B5EF4-FFF2-40B4-BE49-F238E27FC236}">
                <a16:creationId xmlns:a16="http://schemas.microsoft.com/office/drawing/2014/main" id="{BD94DB06-60DC-5241-8FB4-9FBF78F07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7536" y="421184"/>
            <a:ext cx="3173065" cy="2202708"/>
          </a:xfrm>
          <a:prstGeom prst="rect">
            <a:avLst/>
          </a:prstGeom>
          <a:ln>
            <a:solidFill>
              <a:schemeClr val="tx1"/>
            </a:solidFill>
          </a:ln>
        </p:spPr>
      </p:pic>
      <p:sp>
        <p:nvSpPr>
          <p:cNvPr id="15" name="TextBox 14"/>
          <p:cNvSpPr txBox="1"/>
          <p:nvPr/>
        </p:nvSpPr>
        <p:spPr>
          <a:xfrm>
            <a:off x="5971381" y="208206"/>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8" name="TextBox 17">
            <a:extLst>
              <a:ext uri="{FF2B5EF4-FFF2-40B4-BE49-F238E27FC236}">
                <a16:creationId xmlns:a16="http://schemas.microsoft.com/office/drawing/2014/main" id="{667F0C21-1969-F542-B37E-57BD77060CBE}"/>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37348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36</a:t>
            </a:fld>
            <a:endParaRPr lang="en-US" dirty="0"/>
          </a:p>
        </p:txBody>
      </p:sp>
      <p:sp>
        <p:nvSpPr>
          <p:cNvPr id="5" name="TextBox 4"/>
          <p:cNvSpPr txBox="1"/>
          <p:nvPr/>
        </p:nvSpPr>
        <p:spPr>
          <a:xfrm>
            <a:off x="533399" y="907170"/>
            <a:ext cx="5108026" cy="4524315"/>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dirty="0"/>
              <a:t>U of T Insulin Committee also granted patent/licensing authority to carefully selected public bodies in several countries, i.e.:</a:t>
            </a:r>
          </a:p>
          <a:p>
            <a:pPr marL="285750" indent="-285750">
              <a:buClr>
                <a:schemeClr val="tx1"/>
              </a:buClr>
              <a:buFont typeface="Arial" panose="020B0604020202020204" pitchFamily="34" charset="0"/>
              <a:buChar char="•"/>
            </a:pPr>
            <a:endParaRPr lang="en-US" b="1" dirty="0"/>
          </a:p>
          <a:p>
            <a:pPr marL="285750" indent="-285750">
              <a:buClr>
                <a:schemeClr val="tx1"/>
              </a:buClr>
              <a:buFont typeface="Arial" panose="020B0604020202020204" pitchFamily="34" charset="0"/>
              <a:buChar char="•"/>
            </a:pPr>
            <a:r>
              <a:rPr lang="en-US" b="1" dirty="0"/>
              <a:t>Nov 1922 </a:t>
            </a:r>
            <a:r>
              <a:rPr lang="en-US" dirty="0"/>
              <a:t>– U.K. Medical Research Council (first insulin prepared in hospitals Jan 1923, then Burroughs </a:t>
            </a:r>
            <a:r>
              <a:rPr lang="en-US" dirty="0" err="1"/>
              <a:t>Wellcome</a:t>
            </a:r>
            <a:r>
              <a:rPr lang="en-US" dirty="0"/>
              <a:t> main producer April 1923)</a:t>
            </a:r>
          </a:p>
          <a:p>
            <a:pPr>
              <a:buClr>
                <a:schemeClr val="tx1"/>
              </a:buClr>
            </a:pPr>
            <a:endParaRPr lang="en-US" dirty="0"/>
          </a:p>
          <a:p>
            <a:pPr marL="285750" indent="-285750">
              <a:buClr>
                <a:schemeClr val="tx1"/>
              </a:buClr>
              <a:buFont typeface="Arial" panose="020B0604020202020204" pitchFamily="34" charset="0"/>
              <a:buChar char="•"/>
            </a:pPr>
            <a:r>
              <a:rPr lang="en-US" b="1" dirty="0"/>
              <a:t>Nov 1922 </a:t>
            </a:r>
            <a:r>
              <a:rPr lang="en-US" dirty="0"/>
              <a:t>– Nordisk Insulin Laboratory (Scandinavia) (first Nordisk insulin late 1923)</a:t>
            </a:r>
          </a:p>
          <a:p>
            <a:pPr marL="285750" indent="-285750">
              <a:buClr>
                <a:schemeClr val="tx1"/>
              </a:buClr>
              <a:buFont typeface="Arial" panose="020B0604020202020204" pitchFamily="34" charset="0"/>
              <a:buChar char="•"/>
            </a:pPr>
            <a:endParaRPr lang="en-US" dirty="0"/>
          </a:p>
          <a:p>
            <a:pPr marL="285750" indent="-285750">
              <a:buClr>
                <a:schemeClr val="tx1"/>
              </a:buClr>
              <a:buFont typeface="Arial" panose="020B0604020202020204" pitchFamily="34" charset="0"/>
              <a:buChar char="•"/>
            </a:pPr>
            <a:r>
              <a:rPr lang="en-US" b="1" dirty="0"/>
              <a:t>July 1923 </a:t>
            </a:r>
            <a:r>
              <a:rPr lang="en-US" dirty="0"/>
              <a:t>– German Insulin Committee (Hoechst first insulin Oct 1923)</a:t>
            </a:r>
          </a:p>
          <a:p>
            <a:pPr>
              <a:buClr>
                <a:schemeClr val="tx1"/>
              </a:buClr>
            </a:pPr>
            <a:endParaRPr lang="en-US" dirty="0"/>
          </a:p>
          <a:p>
            <a:pPr marL="285750" indent="-285750">
              <a:buClr>
                <a:schemeClr val="tx1"/>
              </a:buClr>
              <a:buFont typeface="Arial" panose="020B0604020202020204" pitchFamily="34" charset="0"/>
              <a:buChar char="•"/>
            </a:pPr>
            <a:r>
              <a:rPr lang="en-US" b="1" dirty="0"/>
              <a:t>July 1923 </a:t>
            </a:r>
            <a:r>
              <a:rPr lang="en-US" dirty="0"/>
              <a:t>– Gov’t of Australia (Commonwealth Serum Laboratories first insulin Sept 1923)</a:t>
            </a:r>
          </a:p>
        </p:txBody>
      </p:sp>
      <p:pic>
        <p:nvPicPr>
          <p:cNvPr id="10" name="Picture 9" descr="CSL-bluevial-1925-B10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086" y="4044600"/>
            <a:ext cx="1973943" cy="2392420"/>
          </a:xfrm>
          <a:prstGeom prst="rect">
            <a:avLst/>
          </a:prstGeom>
        </p:spPr>
      </p:pic>
      <p:sp>
        <p:nvSpPr>
          <p:cNvPr id="12" name="TextBox 11"/>
          <p:cNvSpPr txBox="1"/>
          <p:nvPr/>
        </p:nvSpPr>
        <p:spPr>
          <a:xfrm>
            <a:off x="533399" y="5642178"/>
            <a:ext cx="6550536" cy="646331"/>
          </a:xfrm>
          <a:prstGeom prst="rect">
            <a:avLst/>
          </a:prstGeom>
          <a:noFill/>
          <a:ln>
            <a:solidFill>
              <a:srgbClr val="4F81BD"/>
            </a:solidFill>
          </a:ln>
        </p:spPr>
        <p:txBody>
          <a:bodyPr wrap="square" rtlCol="0">
            <a:spAutoFit/>
          </a:bodyPr>
          <a:lstStyle/>
          <a:p>
            <a:pPr marL="285750" indent="-285750">
              <a:buFont typeface="Arial"/>
              <a:buChar char="•"/>
            </a:pPr>
            <a:r>
              <a:rPr lang="en-US" dirty="0"/>
              <a:t>By 1926, insulin was patented and trademarked in 44 countries, with the Insulin Committee carefully regulating who produced it</a:t>
            </a:r>
          </a:p>
        </p:txBody>
      </p:sp>
      <p:sp>
        <p:nvSpPr>
          <p:cNvPr id="13" name="TextBox 12"/>
          <p:cNvSpPr txBox="1"/>
          <p:nvPr/>
        </p:nvSpPr>
        <p:spPr>
          <a:xfrm>
            <a:off x="533399" y="152404"/>
            <a:ext cx="6025991" cy="461665"/>
          </a:xfrm>
          <a:prstGeom prst="rect">
            <a:avLst/>
          </a:prstGeom>
          <a:noFill/>
        </p:spPr>
        <p:txBody>
          <a:bodyPr wrap="square" rtlCol="0">
            <a:spAutoFit/>
          </a:bodyPr>
          <a:lstStyle/>
          <a:p>
            <a:r>
              <a:rPr lang="en-CA" sz="2400" b="1" dirty="0"/>
              <a:t>Insulin: From Toronto To The World</a:t>
            </a:r>
            <a:endParaRPr lang="en-US" sz="2400" b="1" i="1" dirty="0"/>
          </a:p>
        </p:txBody>
      </p:sp>
      <p:pic>
        <p:nvPicPr>
          <p:cNvPr id="16" name="Picture 15" descr="Insulin100-cr.jpg">
            <a:extLst>
              <a:ext uri="{FF2B5EF4-FFF2-40B4-BE49-F238E27FC236}">
                <a16:creationId xmlns:a16="http://schemas.microsoft.com/office/drawing/2014/main" id="{AC84F760-3A05-A94A-A339-CF106CFFA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9301" y="290248"/>
            <a:ext cx="2970276" cy="1447800"/>
          </a:xfrm>
          <a:prstGeom prst="rect">
            <a:avLst/>
          </a:prstGeom>
          <a:ln>
            <a:solidFill>
              <a:srgbClr val="444492"/>
            </a:solidFill>
          </a:ln>
        </p:spPr>
      </p:pic>
      <p:pic>
        <p:nvPicPr>
          <p:cNvPr id="17" name="Picture 16" descr="Insulin046-cr.jpg">
            <a:extLst>
              <a:ext uri="{FF2B5EF4-FFF2-40B4-BE49-F238E27FC236}">
                <a16:creationId xmlns:a16="http://schemas.microsoft.com/office/drawing/2014/main" id="{37778C19-CE41-BA44-BAD0-C9CFBD03F8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105" y="1811626"/>
            <a:ext cx="2976472" cy="990600"/>
          </a:xfrm>
          <a:prstGeom prst="rect">
            <a:avLst/>
          </a:prstGeom>
          <a:ln>
            <a:solidFill>
              <a:srgbClr val="444492"/>
            </a:solidFill>
          </a:ln>
        </p:spPr>
      </p:pic>
      <p:pic>
        <p:nvPicPr>
          <p:cNvPr id="18" name="Picture 17" descr="Insulin062-cr.jpg">
            <a:extLst>
              <a:ext uri="{FF2B5EF4-FFF2-40B4-BE49-F238E27FC236}">
                <a16:creationId xmlns:a16="http://schemas.microsoft.com/office/drawing/2014/main" id="{5F575A8E-E224-BC43-BCAB-61A3CC6368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8543" y="2872113"/>
            <a:ext cx="3028329" cy="1295400"/>
          </a:xfrm>
          <a:prstGeom prst="rect">
            <a:avLst/>
          </a:prstGeom>
          <a:ln>
            <a:solidFill>
              <a:srgbClr val="444492"/>
            </a:solidFill>
          </a:ln>
        </p:spPr>
      </p:pic>
      <p:sp>
        <p:nvSpPr>
          <p:cNvPr id="15" name="TextBox 14"/>
          <p:cNvSpPr txBox="1"/>
          <p:nvPr/>
        </p:nvSpPr>
        <p:spPr>
          <a:xfrm>
            <a:off x="6501151" y="130349"/>
            <a:ext cx="1908849" cy="246221"/>
          </a:xfrm>
          <a:prstGeom prst="rect">
            <a:avLst/>
          </a:prstGeom>
          <a:solidFill>
            <a:schemeClr val="bg1"/>
          </a:solidFill>
          <a:ln>
            <a:solidFill>
              <a:srgbClr val="4F81BD"/>
            </a:solidFill>
          </a:ln>
        </p:spPr>
        <p:txBody>
          <a:bodyPr wrap="square" rtlCol="0">
            <a:spAutoFit/>
          </a:bodyPr>
          <a:lstStyle/>
          <a:p>
            <a:r>
              <a:rPr lang="en-US" sz="1000" dirty="0" err="1"/>
              <a:t>Sanofi</a:t>
            </a:r>
            <a:r>
              <a:rPr lang="en-US" sz="1000" dirty="0"/>
              <a:t> Pasteur Canada Archives</a:t>
            </a:r>
          </a:p>
        </p:txBody>
      </p:sp>
      <p:sp>
        <p:nvSpPr>
          <p:cNvPr id="19" name="TextBox 18">
            <a:extLst>
              <a:ext uri="{FF2B5EF4-FFF2-40B4-BE49-F238E27FC236}">
                <a16:creationId xmlns:a16="http://schemas.microsoft.com/office/drawing/2014/main" id="{0B7C5B18-9E3B-964F-90B9-CB5C02537C50}"/>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12430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Insulin: Honouring the Discoverers</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37</a:t>
            </a:fld>
            <a:endParaRPr lang="en-US" dirty="0"/>
          </a:p>
        </p:txBody>
      </p:sp>
      <p:sp>
        <p:nvSpPr>
          <p:cNvPr id="5" name="TextBox 4"/>
          <p:cNvSpPr txBox="1"/>
          <p:nvPr/>
        </p:nvSpPr>
        <p:spPr>
          <a:xfrm>
            <a:off x="533400" y="907170"/>
            <a:ext cx="3781990" cy="2585323"/>
          </a:xfrm>
          <a:prstGeom prst="rect">
            <a:avLst/>
          </a:prstGeom>
          <a:noFill/>
        </p:spPr>
        <p:txBody>
          <a:bodyPr wrap="square" rtlCol="0">
            <a:spAutoFit/>
          </a:bodyPr>
          <a:lstStyle/>
          <a:p>
            <a:pPr marL="285750" indent="-285750">
              <a:buFont typeface="Arial"/>
              <a:buChar char="•"/>
            </a:pPr>
            <a:r>
              <a:rPr lang="en-US" dirty="0"/>
              <a:t>The insulin story attracted significant international attention to Toronto, most notably,</a:t>
            </a:r>
          </a:p>
          <a:p>
            <a:endParaRPr lang="en-US" dirty="0"/>
          </a:p>
          <a:p>
            <a:pPr marL="285750" indent="-285750">
              <a:buFont typeface="Arial"/>
              <a:buChar char="•"/>
            </a:pPr>
            <a:r>
              <a:rPr lang="en-US" b="1" dirty="0"/>
              <a:t>Oct. 25, 1923 </a:t>
            </a:r>
            <a:r>
              <a:rPr lang="en-US" dirty="0"/>
              <a:t>– The greatest global </a:t>
            </a:r>
            <a:r>
              <a:rPr lang="en-US" dirty="0" err="1"/>
              <a:t>honour</a:t>
            </a:r>
            <a:r>
              <a:rPr lang="en-US" dirty="0"/>
              <a:t> came when Banting and Macleod won the Nobel Prize for Medicine for the discovery of insulin</a:t>
            </a:r>
          </a:p>
        </p:txBody>
      </p:sp>
      <p:pic>
        <p:nvPicPr>
          <p:cNvPr id="3" name="Picture 2" descr="NobelPrize-cit-1923-A1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076" y="152404"/>
            <a:ext cx="3149724" cy="4252127"/>
          </a:xfrm>
          <a:prstGeom prst="rect">
            <a:avLst/>
          </a:prstGeom>
          <a:ln>
            <a:solidFill>
              <a:srgbClr val="4F81BD"/>
            </a:solidFill>
          </a:ln>
        </p:spPr>
      </p:pic>
      <p:pic>
        <p:nvPicPr>
          <p:cNvPr id="4" name="Picture 3" descr="unknown-1923-10-C10160-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042" y="2983219"/>
            <a:ext cx="2296550" cy="3373131"/>
          </a:xfrm>
          <a:prstGeom prst="rect">
            <a:avLst/>
          </a:prstGeom>
          <a:ln>
            <a:solidFill>
              <a:srgbClr val="4F81BD"/>
            </a:solidFill>
          </a:ln>
        </p:spPr>
      </p:pic>
      <p:pic>
        <p:nvPicPr>
          <p:cNvPr id="9" name="Picture 8" descr="Uncert-1923-11-C10167-cr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589" y="2983219"/>
            <a:ext cx="2131422" cy="3373131"/>
          </a:xfrm>
          <a:prstGeom prst="rect">
            <a:avLst/>
          </a:prstGeom>
          <a:ln>
            <a:solidFill>
              <a:srgbClr val="4F81BD"/>
            </a:solidFill>
          </a:ln>
        </p:spPr>
      </p:pic>
      <p:sp>
        <p:nvSpPr>
          <p:cNvPr id="10" name="TextBox 9"/>
          <p:cNvSpPr txBox="1"/>
          <p:nvPr/>
        </p:nvSpPr>
        <p:spPr>
          <a:xfrm>
            <a:off x="409041" y="3785594"/>
            <a:ext cx="3846861" cy="1477328"/>
          </a:xfrm>
          <a:prstGeom prst="rect">
            <a:avLst/>
          </a:prstGeom>
          <a:noFill/>
          <a:ln>
            <a:solidFill>
              <a:srgbClr val="4F81BD"/>
            </a:solidFill>
          </a:ln>
        </p:spPr>
        <p:txBody>
          <a:bodyPr wrap="square" rtlCol="0">
            <a:spAutoFit/>
          </a:bodyPr>
          <a:lstStyle/>
          <a:p>
            <a:pPr marL="285750" indent="-285750">
              <a:buFont typeface="Arial"/>
              <a:buChar char="•"/>
            </a:pPr>
            <a:r>
              <a:rPr lang="en-US" dirty="0"/>
              <a:t>However, recognizing that two others were similarly deserving, Banting shared his half of the Prize with Best, while Macleod shared his with Collip</a:t>
            </a:r>
          </a:p>
        </p:txBody>
      </p:sp>
      <p:sp>
        <p:nvSpPr>
          <p:cNvPr id="13" name="TextBox 12">
            <a:extLst>
              <a:ext uri="{FF2B5EF4-FFF2-40B4-BE49-F238E27FC236}">
                <a16:creationId xmlns:a16="http://schemas.microsoft.com/office/drawing/2014/main" id="{264C23D0-DB3D-354F-8189-FC6DE478BB2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216024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Epilogue: Discoverers After Discovery</a:t>
            </a:r>
            <a:endParaRPr lang="en-US" sz="2400" b="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38</a:t>
            </a:fld>
            <a:endParaRPr lang="en-US" dirty="0"/>
          </a:p>
        </p:txBody>
      </p:sp>
      <p:sp>
        <p:nvSpPr>
          <p:cNvPr id="5" name="TextBox 4"/>
          <p:cNvSpPr txBox="1"/>
          <p:nvPr/>
        </p:nvSpPr>
        <p:spPr>
          <a:xfrm>
            <a:off x="475341" y="812963"/>
            <a:ext cx="4836887" cy="4801314"/>
          </a:xfrm>
          <a:prstGeom prst="rect">
            <a:avLst/>
          </a:prstGeom>
          <a:noFill/>
        </p:spPr>
        <p:txBody>
          <a:bodyPr wrap="square" rtlCol="0">
            <a:spAutoFit/>
          </a:bodyPr>
          <a:lstStyle/>
          <a:p>
            <a:pPr marL="285750" indent="-285750">
              <a:buFont typeface="Arial"/>
              <a:buChar char="•"/>
            </a:pPr>
            <a:r>
              <a:rPr lang="en-US" dirty="0"/>
              <a:t>Frederick Banting would focus on medical research, but was drawn to a growing interest in art, especially painting</a:t>
            </a:r>
          </a:p>
          <a:p>
            <a:endParaRPr lang="en-US" dirty="0"/>
          </a:p>
          <a:p>
            <a:pPr marL="285750" indent="-285750">
              <a:buFont typeface="Arial"/>
              <a:buChar char="•"/>
            </a:pPr>
            <a:r>
              <a:rPr lang="en-US" dirty="0"/>
              <a:t>There were great expectations that Banting would make another major medical discovery, which proved quite frustrating, and art provided an important escape </a:t>
            </a:r>
          </a:p>
          <a:p>
            <a:pPr marL="285750" indent="-285750">
              <a:buFont typeface="Arial"/>
              <a:buChar char="•"/>
            </a:pPr>
            <a:endParaRPr lang="en-US" dirty="0"/>
          </a:p>
          <a:p>
            <a:pPr marL="285750" indent="-285750">
              <a:buFont typeface="Arial"/>
              <a:buChar char="•"/>
            </a:pPr>
            <a:r>
              <a:rPr lang="en-US" dirty="0"/>
              <a:t>When World War II started, Banting became involved with aviation medicine studies</a:t>
            </a:r>
          </a:p>
          <a:p>
            <a:pPr marL="285750" indent="-285750">
              <a:buFont typeface="Arial"/>
              <a:buChar char="•"/>
            </a:pPr>
            <a:endParaRPr lang="en-US" dirty="0"/>
          </a:p>
          <a:p>
            <a:pPr marL="285750" indent="-285750">
              <a:buFont typeface="Arial"/>
              <a:buChar char="•"/>
            </a:pPr>
            <a:r>
              <a:rPr lang="en-US" dirty="0"/>
              <a:t>He also worked closely with the British Air Force and was on a secret flight to Britain on February 20, 1941, when his small plane crashed shortly after taking off from Gander, Newfoundland; he died the next day</a:t>
            </a:r>
          </a:p>
        </p:txBody>
      </p:sp>
      <p:sp>
        <p:nvSpPr>
          <p:cNvPr id="13" name="TextBox 12">
            <a:extLst>
              <a:ext uri="{FF2B5EF4-FFF2-40B4-BE49-F238E27FC236}">
                <a16:creationId xmlns:a16="http://schemas.microsoft.com/office/drawing/2014/main" id="{264C23D0-DB3D-354F-8189-FC6DE478BB2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14" name="Picture 13" descr="Banting-Artist-TorStarWeekly-380618jpg.jpg">
            <a:extLst>
              <a:ext uri="{FF2B5EF4-FFF2-40B4-BE49-F238E27FC236}">
                <a16:creationId xmlns:a16="http://schemas.microsoft.com/office/drawing/2014/main" id="{2204922A-0EF5-D945-A850-F9F057A76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313" y="627293"/>
            <a:ext cx="3471631" cy="2273918"/>
          </a:xfrm>
          <a:prstGeom prst="rect">
            <a:avLst/>
          </a:prstGeom>
          <a:ln>
            <a:solidFill>
              <a:srgbClr val="4F81BD"/>
            </a:solidFill>
          </a:ln>
        </p:spPr>
      </p:pic>
      <p:pic>
        <p:nvPicPr>
          <p:cNvPr id="12" name="Picture 11" descr="Banting-1941-02-14-P10051.jpg">
            <a:extLst>
              <a:ext uri="{FF2B5EF4-FFF2-40B4-BE49-F238E27FC236}">
                <a16:creationId xmlns:a16="http://schemas.microsoft.com/office/drawing/2014/main" id="{D55586AC-9721-5143-BD6F-C17A12492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392" y="2603561"/>
            <a:ext cx="2634611" cy="3332782"/>
          </a:xfrm>
          <a:prstGeom prst="rect">
            <a:avLst/>
          </a:prstGeom>
        </p:spPr>
      </p:pic>
      <p:pic>
        <p:nvPicPr>
          <p:cNvPr id="11" name="Picture 10" descr="TorTel-1941-02-25-p1-BantingPlaneCrash-clip1.jpg">
            <a:extLst>
              <a:ext uri="{FF2B5EF4-FFF2-40B4-BE49-F238E27FC236}">
                <a16:creationId xmlns:a16="http://schemas.microsoft.com/office/drawing/2014/main" id="{FD3505F2-A9E1-0A44-BB6D-F9B97A876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570" y="5284083"/>
            <a:ext cx="3871417" cy="1028961"/>
          </a:xfrm>
          <a:prstGeom prst="rect">
            <a:avLst/>
          </a:prstGeom>
          <a:ln>
            <a:solidFill>
              <a:srgbClr val="4F81BD"/>
            </a:solidFill>
          </a:ln>
        </p:spPr>
      </p:pic>
    </p:spTree>
    <p:extLst>
      <p:ext uri="{BB962C8B-B14F-4D97-AF65-F5344CB8AC3E}">
        <p14:creationId xmlns:p14="http://schemas.microsoft.com/office/powerpoint/2010/main" val="225507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Epilogue: Discoverers After Discovery</a:t>
            </a:r>
            <a:endParaRPr lang="en-US" sz="2400" b="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39</a:t>
            </a:fld>
            <a:endParaRPr lang="en-US" dirty="0"/>
          </a:p>
        </p:txBody>
      </p:sp>
      <p:sp>
        <p:nvSpPr>
          <p:cNvPr id="5" name="TextBox 4"/>
          <p:cNvSpPr txBox="1"/>
          <p:nvPr/>
        </p:nvSpPr>
        <p:spPr>
          <a:xfrm>
            <a:off x="475341" y="812963"/>
            <a:ext cx="4836887" cy="4247317"/>
          </a:xfrm>
          <a:prstGeom prst="rect">
            <a:avLst/>
          </a:prstGeom>
          <a:noFill/>
        </p:spPr>
        <p:txBody>
          <a:bodyPr wrap="square" rtlCol="0">
            <a:spAutoFit/>
          </a:bodyPr>
          <a:lstStyle/>
          <a:p>
            <a:pPr marL="285750" indent="-285750">
              <a:buFont typeface="Arial"/>
              <a:buChar char="•"/>
            </a:pPr>
            <a:r>
              <a:rPr lang="en-US" b="1" dirty="0"/>
              <a:t>1925</a:t>
            </a:r>
            <a:r>
              <a:rPr lang="en-US" dirty="0"/>
              <a:t> </a:t>
            </a:r>
            <a:r>
              <a:rPr lang="mr-IN" dirty="0"/>
              <a:t>–</a:t>
            </a:r>
            <a:r>
              <a:rPr lang="en-US" dirty="0"/>
              <a:t> Charles Best completed his M.D. amidst the insulin development period and then pursued postgraduate studies in Europe </a:t>
            </a:r>
          </a:p>
          <a:p>
            <a:pPr marL="285750" indent="-285750">
              <a:buFont typeface="Arial"/>
              <a:buChar char="•"/>
            </a:pPr>
            <a:endParaRPr lang="en-US" dirty="0"/>
          </a:p>
          <a:p>
            <a:pPr marL="285750" indent="-285750">
              <a:buFont typeface="Arial"/>
              <a:buChar char="•"/>
            </a:pPr>
            <a:r>
              <a:rPr lang="en-US" b="1" dirty="0"/>
              <a:t>1927</a:t>
            </a:r>
            <a:r>
              <a:rPr lang="en-US" dirty="0"/>
              <a:t> - Best returned to Toronto to continue as Connaught’s Assistant Director until 1929, and to also serve as Head of the Department of Physiological Hygiene at the School of Hygiene </a:t>
            </a:r>
          </a:p>
          <a:p>
            <a:pPr marL="285750" indent="-285750">
              <a:buFont typeface="Arial"/>
              <a:buChar char="•"/>
            </a:pPr>
            <a:endParaRPr lang="en-US" dirty="0"/>
          </a:p>
          <a:p>
            <a:pPr marL="285750" indent="-285750">
              <a:buFont typeface="Arial"/>
              <a:buChar char="•"/>
            </a:pPr>
            <a:r>
              <a:rPr lang="en-US" b="1" dirty="0"/>
              <a:t>Late 1920s </a:t>
            </a:r>
            <a:r>
              <a:rPr lang="en-US" dirty="0"/>
              <a:t>- Best also initiated studies of liver extract as a treatment of anemia, and he focused especially on the development of Heparin to control blood coagulation, this work very much involving Connaught; Best died in 1978</a:t>
            </a:r>
          </a:p>
        </p:txBody>
      </p:sp>
      <p:sp>
        <p:nvSpPr>
          <p:cNvPr id="13" name="TextBox 12">
            <a:extLst>
              <a:ext uri="{FF2B5EF4-FFF2-40B4-BE49-F238E27FC236}">
                <a16:creationId xmlns:a16="http://schemas.microsoft.com/office/drawing/2014/main" id="{264C23D0-DB3D-354F-8189-FC6DE478BB2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9" name="Picture 8" descr="Acc1025.jpg">
            <a:extLst>
              <a:ext uri="{FF2B5EF4-FFF2-40B4-BE49-F238E27FC236}">
                <a16:creationId xmlns:a16="http://schemas.microsoft.com/office/drawing/2014/main" id="{FF448C2E-21FA-5643-BB5B-3D72E80E5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534" y="812963"/>
            <a:ext cx="3514845" cy="4371588"/>
          </a:xfrm>
          <a:prstGeom prst="rect">
            <a:avLst/>
          </a:prstGeom>
          <a:ln>
            <a:solidFill>
              <a:srgbClr val="4F81BD"/>
            </a:solidFill>
          </a:ln>
        </p:spPr>
      </p:pic>
    </p:spTree>
    <p:extLst>
      <p:ext uri="{BB962C8B-B14F-4D97-AF65-F5344CB8AC3E}">
        <p14:creationId xmlns:p14="http://schemas.microsoft.com/office/powerpoint/2010/main" val="317662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sulinExhibit-20111114-5.jpg">
            <a:extLst>
              <a:ext uri="{FF2B5EF4-FFF2-40B4-BE49-F238E27FC236}">
                <a16:creationId xmlns:a16="http://schemas.microsoft.com/office/drawing/2014/main" id="{2CA90CE3-7798-CE4D-94EB-6626A4083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9221"/>
            <a:ext cx="9144000" cy="5367129"/>
          </a:xfrm>
          <a:prstGeom prst="rect">
            <a:avLst/>
          </a:prstGeom>
          <a:ln>
            <a:solidFill>
              <a:srgbClr val="4F81BD"/>
            </a:solidFill>
          </a:ln>
        </p:spPr>
      </p:pic>
      <p:sp>
        <p:nvSpPr>
          <p:cNvPr id="10" name="Rectangle 9"/>
          <p:cNvSpPr/>
          <p:nvPr/>
        </p:nvSpPr>
        <p:spPr>
          <a:xfrm>
            <a:off x="5219670" y="152400"/>
            <a:ext cx="3844817" cy="2395664"/>
          </a:xfrm>
          <a:prstGeom prst="rect">
            <a:avLst/>
          </a:prstGeom>
          <a:solidFill>
            <a:schemeClr val="bg1"/>
          </a:solidFill>
          <a:ln>
            <a:solidFill>
              <a:schemeClr val="accent1"/>
            </a:solidFill>
          </a:ln>
        </p:spPr>
        <p:txBody>
          <a:bodyPr wrap="square">
            <a:spAutoFit/>
          </a:bodyPr>
          <a:lstStyle/>
          <a:p>
            <a:pPr marL="285750" indent="-285750">
              <a:buFont typeface="Arial"/>
              <a:buChar char="•"/>
            </a:pPr>
            <a:r>
              <a:rPr lang="en-US" sz="1600" dirty="0"/>
              <a:t>My Ph.D. with Prof. Bliss was about the history of polio in Canada, not insulin</a:t>
            </a:r>
          </a:p>
          <a:p>
            <a:pPr marL="285750" indent="-285750">
              <a:buFont typeface="Arial"/>
              <a:buChar char="•"/>
            </a:pPr>
            <a:endParaRPr lang="en-US" sz="1600" dirty="0"/>
          </a:p>
          <a:p>
            <a:pPr marL="285750" indent="-285750">
              <a:buFont typeface="Arial"/>
              <a:buChar char="•"/>
            </a:pPr>
            <a:r>
              <a:rPr lang="en-US" sz="1600" dirty="0"/>
              <a:t>Since 1996 - Insulin 75</a:t>
            </a:r>
            <a:r>
              <a:rPr lang="en-US" sz="1600" baseline="30000" dirty="0"/>
              <a:t>th</a:t>
            </a:r>
            <a:r>
              <a:rPr lang="en-US" sz="1600" dirty="0"/>
              <a:t> – I’ve conducted my own insulin historical research and curated several exhibits, such as “Insulin: Toronto’s Gift to the World” for the University of Toronto Faculty of Medicine to mark the Insulin 90</a:t>
            </a:r>
            <a:r>
              <a:rPr lang="en-US" sz="1600" baseline="30000" dirty="0"/>
              <a:t>th</a:t>
            </a:r>
            <a:endParaRPr lang="en-US" sz="1600" dirty="0"/>
          </a:p>
        </p:txBody>
      </p:sp>
      <p:sp>
        <p:nvSpPr>
          <p:cNvPr id="9" name="TextBox 8"/>
          <p:cNvSpPr txBox="1"/>
          <p:nvPr/>
        </p:nvSpPr>
        <p:spPr>
          <a:xfrm>
            <a:off x="533400" y="152400"/>
            <a:ext cx="6934200" cy="461665"/>
          </a:xfrm>
          <a:prstGeom prst="rect">
            <a:avLst/>
          </a:prstGeom>
          <a:noFill/>
        </p:spPr>
        <p:txBody>
          <a:bodyPr wrap="square" rtlCol="0">
            <a:spAutoFit/>
          </a:bodyPr>
          <a:lstStyle/>
          <a:p>
            <a:r>
              <a:rPr lang="en-US" sz="2400" b="1" dirty="0"/>
              <a:t>Introduction</a:t>
            </a:r>
          </a:p>
        </p:txBody>
      </p:sp>
      <p:sp>
        <p:nvSpPr>
          <p:cNvPr id="2" name="Slide Number Placeholder 1"/>
          <p:cNvSpPr>
            <a:spLocks noGrp="1"/>
          </p:cNvSpPr>
          <p:nvPr>
            <p:ph type="sldNum" sz="quarter" idx="12"/>
          </p:nvPr>
        </p:nvSpPr>
        <p:spPr/>
        <p:txBody>
          <a:bodyPr/>
          <a:lstStyle/>
          <a:p>
            <a:fld id="{3DD470BD-FF3C-E74E-A339-7352E3428E15}" type="slidenum">
              <a:rPr lang="en-US" smtClean="0"/>
              <a:t>4</a:t>
            </a:fld>
            <a:endParaRPr lang="en-US"/>
          </a:p>
        </p:txBody>
      </p:sp>
      <p:sp>
        <p:nvSpPr>
          <p:cNvPr id="7" name="TextBox 6">
            <a:extLst>
              <a:ext uri="{FF2B5EF4-FFF2-40B4-BE49-F238E27FC236}">
                <a16:creationId xmlns:a16="http://schemas.microsoft.com/office/drawing/2014/main" id="{DCD15243-D2FF-4648-9537-01E0259FFE88}"/>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8656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 More About the Discovery of Insulin</a:t>
            </a:r>
            <a:endParaRPr lang="en-US" sz="2400" b="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40</a:t>
            </a:fld>
            <a:endParaRPr lang="en-US" dirty="0"/>
          </a:p>
        </p:txBody>
      </p:sp>
      <p:sp>
        <p:nvSpPr>
          <p:cNvPr id="5" name="TextBox 4"/>
          <p:cNvSpPr txBox="1"/>
          <p:nvPr/>
        </p:nvSpPr>
        <p:spPr>
          <a:xfrm>
            <a:off x="330198" y="3935663"/>
            <a:ext cx="4989288" cy="2031325"/>
          </a:xfrm>
          <a:prstGeom prst="rect">
            <a:avLst/>
          </a:prstGeom>
          <a:noFill/>
        </p:spPr>
        <p:txBody>
          <a:bodyPr wrap="square" rtlCol="0">
            <a:spAutoFit/>
          </a:bodyPr>
          <a:lstStyle/>
          <a:p>
            <a:pPr marL="285750" indent="-285750">
              <a:buFont typeface="Arial"/>
              <a:buChar char="•"/>
            </a:pPr>
            <a:r>
              <a:rPr lang="en-US" dirty="0"/>
              <a:t>To learn more about the discovery and development of insulin, and the discovery team, explore the Defining Moments Canada ”Insulin 100” national digital commemoration project, the first phase of which recently launched,</a:t>
            </a:r>
          </a:p>
          <a:p>
            <a:pPr marL="285750" indent="-285750">
              <a:buFont typeface="Arial"/>
              <a:buChar char="•"/>
            </a:pPr>
            <a:endParaRPr lang="en-US" dirty="0">
              <a:hlinkClick r:id="rId3"/>
            </a:endParaRPr>
          </a:p>
          <a:p>
            <a:pPr marL="285750" indent="-285750">
              <a:buFont typeface="Arial"/>
              <a:buChar char="•"/>
            </a:pPr>
            <a:r>
              <a:rPr lang="en-US" dirty="0">
                <a:hlinkClick r:id="rId3"/>
              </a:rPr>
              <a:t>http://definingmomentscanada.ca</a:t>
            </a:r>
            <a:r>
              <a:rPr lang="en-US" dirty="0"/>
              <a:t> </a:t>
            </a:r>
          </a:p>
        </p:txBody>
      </p:sp>
      <p:sp>
        <p:nvSpPr>
          <p:cNvPr id="13" name="TextBox 12">
            <a:extLst>
              <a:ext uri="{FF2B5EF4-FFF2-40B4-BE49-F238E27FC236}">
                <a16:creationId xmlns:a16="http://schemas.microsoft.com/office/drawing/2014/main" id="{264C23D0-DB3D-354F-8189-FC6DE478BB2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7" name="Picture 6" descr="A picture containing building, sitting, person, sign&#10;&#10;Description automatically generated">
            <a:extLst>
              <a:ext uri="{FF2B5EF4-FFF2-40B4-BE49-F238E27FC236}">
                <a16:creationId xmlns:a16="http://schemas.microsoft.com/office/drawing/2014/main" id="{A3DF2CE7-9FAF-194D-A618-2B44E013712A}"/>
              </a:ext>
            </a:extLst>
          </p:cNvPr>
          <p:cNvPicPr>
            <a:picLocks noChangeAspect="1"/>
          </p:cNvPicPr>
          <p:nvPr/>
        </p:nvPicPr>
        <p:blipFill>
          <a:blip r:embed="rId4"/>
          <a:stretch>
            <a:fillRect/>
          </a:stretch>
        </p:blipFill>
        <p:spPr>
          <a:xfrm>
            <a:off x="428171" y="679144"/>
            <a:ext cx="8258629" cy="3108087"/>
          </a:xfrm>
          <a:prstGeom prst="rect">
            <a:avLst/>
          </a:prstGeom>
        </p:spPr>
      </p:pic>
      <p:pic>
        <p:nvPicPr>
          <p:cNvPr id="3" name="Picture 2">
            <a:extLst>
              <a:ext uri="{FF2B5EF4-FFF2-40B4-BE49-F238E27FC236}">
                <a16:creationId xmlns:a16="http://schemas.microsoft.com/office/drawing/2014/main" id="{3725ADC3-C5AA-0C4C-BE1A-26E47F75E9FF}"/>
              </a:ext>
            </a:extLst>
          </p:cNvPr>
          <p:cNvPicPr>
            <a:picLocks noChangeAspect="1"/>
          </p:cNvPicPr>
          <p:nvPr/>
        </p:nvPicPr>
        <p:blipFill>
          <a:blip r:embed="rId5"/>
          <a:stretch>
            <a:fillRect/>
          </a:stretch>
        </p:blipFill>
        <p:spPr>
          <a:xfrm>
            <a:off x="5413829" y="3609737"/>
            <a:ext cx="2917371" cy="2781180"/>
          </a:xfrm>
          <a:prstGeom prst="rect">
            <a:avLst/>
          </a:prstGeom>
          <a:ln>
            <a:solidFill>
              <a:schemeClr val="tx2"/>
            </a:solidFill>
          </a:ln>
        </p:spPr>
      </p:pic>
    </p:spTree>
    <p:extLst>
      <p:ext uri="{BB962C8B-B14F-4D97-AF65-F5344CB8AC3E}">
        <p14:creationId xmlns:p14="http://schemas.microsoft.com/office/powerpoint/2010/main" val="4271167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Discover More About the Discovery of Insulin</a:t>
            </a:r>
            <a:endParaRPr lang="en-US" sz="2400" b="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41</a:t>
            </a:fld>
            <a:endParaRPr lang="en-US" dirty="0"/>
          </a:p>
        </p:txBody>
      </p:sp>
      <p:sp>
        <p:nvSpPr>
          <p:cNvPr id="5" name="TextBox 4"/>
          <p:cNvSpPr txBox="1"/>
          <p:nvPr/>
        </p:nvSpPr>
        <p:spPr>
          <a:xfrm>
            <a:off x="330198" y="3935663"/>
            <a:ext cx="4989288" cy="2031325"/>
          </a:xfrm>
          <a:prstGeom prst="rect">
            <a:avLst/>
          </a:prstGeom>
          <a:noFill/>
        </p:spPr>
        <p:txBody>
          <a:bodyPr wrap="square" rtlCol="0">
            <a:spAutoFit/>
          </a:bodyPr>
          <a:lstStyle/>
          <a:p>
            <a:pPr marL="285750" indent="-285750">
              <a:buFont typeface="Arial"/>
              <a:buChar char="•"/>
            </a:pPr>
            <a:r>
              <a:rPr lang="en-US" dirty="0"/>
              <a:t>To learn more about the discovery and development of insulin, and the discovery team, explore the Defining Moments Canada ”Insulin 100” national digital commemoration project, the first phase of which recently launched,</a:t>
            </a:r>
          </a:p>
          <a:p>
            <a:pPr marL="285750" indent="-285750">
              <a:buFont typeface="Arial"/>
              <a:buChar char="•"/>
            </a:pPr>
            <a:endParaRPr lang="en-US" dirty="0">
              <a:hlinkClick r:id="rId3"/>
            </a:endParaRPr>
          </a:p>
          <a:p>
            <a:pPr marL="285750" indent="-285750">
              <a:buFont typeface="Arial"/>
              <a:buChar char="•"/>
            </a:pPr>
            <a:r>
              <a:rPr lang="en-US" dirty="0">
                <a:hlinkClick r:id="rId3"/>
              </a:rPr>
              <a:t>http://definingmomentscanada.ca</a:t>
            </a:r>
            <a:r>
              <a:rPr lang="en-US" dirty="0"/>
              <a:t> </a:t>
            </a:r>
          </a:p>
        </p:txBody>
      </p:sp>
      <p:sp>
        <p:nvSpPr>
          <p:cNvPr id="13" name="TextBox 12">
            <a:extLst>
              <a:ext uri="{FF2B5EF4-FFF2-40B4-BE49-F238E27FC236}">
                <a16:creationId xmlns:a16="http://schemas.microsoft.com/office/drawing/2014/main" id="{264C23D0-DB3D-354F-8189-FC6DE478BB22}"/>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pic>
        <p:nvPicPr>
          <p:cNvPr id="7" name="Picture 6" descr="A picture containing building, sitting, person, sign&#10;&#10;Description automatically generated">
            <a:extLst>
              <a:ext uri="{FF2B5EF4-FFF2-40B4-BE49-F238E27FC236}">
                <a16:creationId xmlns:a16="http://schemas.microsoft.com/office/drawing/2014/main" id="{A3DF2CE7-9FAF-194D-A618-2B44E013712A}"/>
              </a:ext>
            </a:extLst>
          </p:cNvPr>
          <p:cNvPicPr>
            <a:picLocks noChangeAspect="1"/>
          </p:cNvPicPr>
          <p:nvPr/>
        </p:nvPicPr>
        <p:blipFill>
          <a:blip r:embed="rId4"/>
          <a:stretch>
            <a:fillRect/>
          </a:stretch>
        </p:blipFill>
        <p:spPr>
          <a:xfrm>
            <a:off x="428171" y="679144"/>
            <a:ext cx="8258629" cy="3108087"/>
          </a:xfrm>
          <a:prstGeom prst="rect">
            <a:avLst/>
          </a:prstGeom>
        </p:spPr>
      </p:pic>
      <p:pic>
        <p:nvPicPr>
          <p:cNvPr id="3" name="Picture 2">
            <a:extLst>
              <a:ext uri="{FF2B5EF4-FFF2-40B4-BE49-F238E27FC236}">
                <a16:creationId xmlns:a16="http://schemas.microsoft.com/office/drawing/2014/main" id="{3725ADC3-C5AA-0C4C-BE1A-26E47F75E9FF}"/>
              </a:ext>
            </a:extLst>
          </p:cNvPr>
          <p:cNvPicPr>
            <a:picLocks noChangeAspect="1"/>
          </p:cNvPicPr>
          <p:nvPr/>
        </p:nvPicPr>
        <p:blipFill>
          <a:blip r:embed="rId5"/>
          <a:stretch>
            <a:fillRect/>
          </a:stretch>
        </p:blipFill>
        <p:spPr>
          <a:xfrm>
            <a:off x="5413829" y="3609737"/>
            <a:ext cx="2917371" cy="2781180"/>
          </a:xfrm>
          <a:prstGeom prst="rect">
            <a:avLst/>
          </a:prstGeom>
          <a:ln>
            <a:solidFill>
              <a:schemeClr val="tx2"/>
            </a:solidFill>
          </a:ln>
        </p:spPr>
      </p:pic>
      <p:sp>
        <p:nvSpPr>
          <p:cNvPr id="4" name="Rectangle 3">
            <a:extLst>
              <a:ext uri="{FF2B5EF4-FFF2-40B4-BE49-F238E27FC236}">
                <a16:creationId xmlns:a16="http://schemas.microsoft.com/office/drawing/2014/main" id="{ECBC5209-EDCC-E043-8875-5A616750EF44}"/>
              </a:ext>
            </a:extLst>
          </p:cNvPr>
          <p:cNvSpPr/>
          <p:nvPr/>
        </p:nvSpPr>
        <p:spPr>
          <a:xfrm>
            <a:off x="1233519" y="3012333"/>
            <a:ext cx="3374963"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Thank You!</a:t>
            </a:r>
          </a:p>
        </p:txBody>
      </p:sp>
    </p:spTree>
    <p:extLst>
      <p:ext uri="{BB962C8B-B14F-4D97-AF65-F5344CB8AC3E}">
        <p14:creationId xmlns:p14="http://schemas.microsoft.com/office/powerpoint/2010/main" val="9115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3A19436F-FE66-D94B-833D-C443A13B078F}"/>
              </a:ext>
            </a:extLst>
          </p:cNvPr>
          <p:cNvPicPr>
            <a:picLocks noChangeAspect="1"/>
          </p:cNvPicPr>
          <p:nvPr/>
        </p:nvPicPr>
        <p:blipFill>
          <a:blip r:embed="rId3"/>
          <a:stretch>
            <a:fillRect/>
          </a:stretch>
        </p:blipFill>
        <p:spPr>
          <a:xfrm>
            <a:off x="277754" y="614065"/>
            <a:ext cx="6177495" cy="5867329"/>
          </a:xfrm>
          <a:prstGeom prst="rect">
            <a:avLst/>
          </a:prstGeom>
          <a:ln>
            <a:solidFill>
              <a:schemeClr val="tx2"/>
            </a:solidFill>
          </a:ln>
        </p:spPr>
      </p:pic>
      <p:sp>
        <p:nvSpPr>
          <p:cNvPr id="10" name="Rectangle 9"/>
          <p:cNvSpPr/>
          <p:nvPr/>
        </p:nvSpPr>
        <p:spPr>
          <a:xfrm>
            <a:off x="6407765" y="376606"/>
            <a:ext cx="2632243" cy="4031873"/>
          </a:xfrm>
          <a:prstGeom prst="rect">
            <a:avLst/>
          </a:prstGeom>
          <a:solidFill>
            <a:schemeClr val="bg1"/>
          </a:solidFill>
          <a:ln>
            <a:solidFill>
              <a:schemeClr val="accent1"/>
            </a:solidFill>
          </a:ln>
        </p:spPr>
        <p:txBody>
          <a:bodyPr wrap="square">
            <a:spAutoFit/>
          </a:bodyPr>
          <a:lstStyle/>
          <a:p>
            <a:pPr marL="285750" indent="-285750">
              <a:buFont typeface="Arial"/>
              <a:buChar char="•"/>
            </a:pPr>
            <a:r>
              <a:rPr lang="en-US" sz="1600" dirty="0"/>
              <a:t>I’m currently working as “Lead Historian” for the Defining Moments Canada “Insulin 100” national digital commemoration project</a:t>
            </a:r>
          </a:p>
          <a:p>
            <a:pPr marL="285750" indent="-285750">
              <a:buFont typeface="Arial"/>
              <a:buChar char="•"/>
            </a:pPr>
            <a:endParaRPr lang="en-US" sz="1600" dirty="0"/>
          </a:p>
          <a:p>
            <a:pPr marL="285750" indent="-285750">
              <a:buFont typeface="Arial"/>
              <a:buChar char="•"/>
            </a:pPr>
            <a:r>
              <a:rPr lang="en-US" sz="1600" dirty="0"/>
              <a:t>My work has recently been focused on preparing a series of 14 articles that provide the core historical content for the site’s online exhibition</a:t>
            </a:r>
          </a:p>
          <a:p>
            <a:pPr marL="285750" indent="-285750">
              <a:buFont typeface="Arial"/>
              <a:buChar char="•"/>
            </a:pPr>
            <a:endParaRPr lang="en-US" sz="1600" dirty="0"/>
          </a:p>
          <a:p>
            <a:pPr marL="285750" indent="-285750">
              <a:buFont typeface="Arial"/>
              <a:buChar char="•"/>
            </a:pPr>
            <a:r>
              <a:rPr lang="en-US" sz="1600" dirty="0"/>
              <a:t>Currently, the first 8 of the 14 articles are posted</a:t>
            </a:r>
          </a:p>
        </p:txBody>
      </p:sp>
      <p:sp>
        <p:nvSpPr>
          <p:cNvPr id="9" name="TextBox 8"/>
          <p:cNvSpPr txBox="1"/>
          <p:nvPr/>
        </p:nvSpPr>
        <p:spPr>
          <a:xfrm>
            <a:off x="533400" y="152400"/>
            <a:ext cx="6934200" cy="461665"/>
          </a:xfrm>
          <a:prstGeom prst="rect">
            <a:avLst/>
          </a:prstGeom>
          <a:noFill/>
        </p:spPr>
        <p:txBody>
          <a:bodyPr wrap="square" rtlCol="0">
            <a:spAutoFit/>
          </a:bodyPr>
          <a:lstStyle/>
          <a:p>
            <a:r>
              <a:rPr lang="en-US" sz="2400" b="1" dirty="0"/>
              <a:t>Introduction</a:t>
            </a:r>
          </a:p>
        </p:txBody>
      </p:sp>
      <p:sp>
        <p:nvSpPr>
          <p:cNvPr id="2" name="Slide Number Placeholder 1"/>
          <p:cNvSpPr>
            <a:spLocks noGrp="1"/>
          </p:cNvSpPr>
          <p:nvPr>
            <p:ph type="sldNum" sz="quarter" idx="12"/>
          </p:nvPr>
        </p:nvSpPr>
        <p:spPr/>
        <p:txBody>
          <a:bodyPr/>
          <a:lstStyle/>
          <a:p>
            <a:fld id="{3DD470BD-FF3C-E74E-A339-7352E3428E15}" type="slidenum">
              <a:rPr lang="en-US" smtClean="0"/>
              <a:t>5</a:t>
            </a:fld>
            <a:endParaRPr lang="en-US"/>
          </a:p>
        </p:txBody>
      </p:sp>
      <p:sp>
        <p:nvSpPr>
          <p:cNvPr id="8" name="TextBox 7">
            <a:extLst>
              <a:ext uri="{FF2B5EF4-FFF2-40B4-BE49-F238E27FC236}">
                <a16:creationId xmlns:a16="http://schemas.microsoft.com/office/drawing/2014/main" id="{1AF63D38-B32B-774D-B955-31FF9B91A1DE}"/>
              </a:ext>
            </a:extLst>
          </p:cNvPr>
          <p:cNvSpPr txBox="1"/>
          <p:nvPr/>
        </p:nvSpPr>
        <p:spPr>
          <a:xfrm>
            <a:off x="496956" y="2670933"/>
            <a:ext cx="3260034" cy="276999"/>
          </a:xfrm>
          <a:prstGeom prst="rect">
            <a:avLst/>
          </a:prstGeom>
          <a:solidFill>
            <a:schemeClr val="bg1"/>
          </a:solidFill>
          <a:ln>
            <a:solidFill>
              <a:schemeClr val="accent1"/>
            </a:solidFill>
          </a:ln>
        </p:spPr>
        <p:txBody>
          <a:bodyPr wrap="square" rtlCol="0">
            <a:spAutoFit/>
          </a:bodyPr>
          <a:lstStyle/>
          <a:p>
            <a:r>
              <a:rPr lang="en-US" sz="1200" dirty="0">
                <a:hlinkClick r:id="rId4"/>
              </a:rPr>
              <a:t>https://definingmomentscanada.ca/insulin100/</a:t>
            </a:r>
            <a:r>
              <a:rPr lang="en-US" sz="1200" dirty="0"/>
              <a:t> </a:t>
            </a:r>
          </a:p>
        </p:txBody>
      </p:sp>
      <p:sp>
        <p:nvSpPr>
          <p:cNvPr id="11" name="TextBox 10">
            <a:extLst>
              <a:ext uri="{FF2B5EF4-FFF2-40B4-BE49-F238E27FC236}">
                <a16:creationId xmlns:a16="http://schemas.microsoft.com/office/drawing/2014/main" id="{CB96E19D-3972-1F44-B046-447AE3AA9EFB}"/>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935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newspaper&#10;&#10;Description automatically generated">
            <a:extLst>
              <a:ext uri="{FF2B5EF4-FFF2-40B4-BE49-F238E27FC236}">
                <a16:creationId xmlns:a16="http://schemas.microsoft.com/office/drawing/2014/main" id="{9A903189-85E0-A747-BF25-33F2DA1B1036}"/>
              </a:ext>
            </a:extLst>
          </p:cNvPr>
          <p:cNvPicPr>
            <a:picLocks noChangeAspect="1"/>
          </p:cNvPicPr>
          <p:nvPr/>
        </p:nvPicPr>
        <p:blipFill>
          <a:blip r:embed="rId3"/>
          <a:stretch>
            <a:fillRect/>
          </a:stretch>
        </p:blipFill>
        <p:spPr>
          <a:xfrm>
            <a:off x="294967" y="623996"/>
            <a:ext cx="6112798" cy="5732354"/>
          </a:xfrm>
          <a:prstGeom prst="rect">
            <a:avLst/>
          </a:prstGeom>
          <a:ln>
            <a:solidFill>
              <a:schemeClr val="accent1"/>
            </a:solidFill>
          </a:ln>
        </p:spPr>
      </p:pic>
      <p:sp>
        <p:nvSpPr>
          <p:cNvPr id="9" name="TextBox 8"/>
          <p:cNvSpPr txBox="1"/>
          <p:nvPr/>
        </p:nvSpPr>
        <p:spPr>
          <a:xfrm>
            <a:off x="533400" y="152400"/>
            <a:ext cx="6934200" cy="461665"/>
          </a:xfrm>
          <a:prstGeom prst="rect">
            <a:avLst/>
          </a:prstGeom>
          <a:noFill/>
        </p:spPr>
        <p:txBody>
          <a:bodyPr wrap="square" rtlCol="0">
            <a:spAutoFit/>
          </a:bodyPr>
          <a:lstStyle/>
          <a:p>
            <a:r>
              <a:rPr lang="en-US" sz="2400" b="1" dirty="0"/>
              <a:t>Introduction</a:t>
            </a:r>
          </a:p>
        </p:txBody>
      </p:sp>
      <p:sp>
        <p:nvSpPr>
          <p:cNvPr id="2" name="Slide Number Placeholder 1"/>
          <p:cNvSpPr>
            <a:spLocks noGrp="1"/>
          </p:cNvSpPr>
          <p:nvPr>
            <p:ph type="sldNum" sz="quarter" idx="12"/>
          </p:nvPr>
        </p:nvSpPr>
        <p:spPr/>
        <p:txBody>
          <a:bodyPr/>
          <a:lstStyle/>
          <a:p>
            <a:fld id="{3DD470BD-FF3C-E74E-A339-7352E3428E15}" type="slidenum">
              <a:rPr lang="en-US" smtClean="0"/>
              <a:t>6</a:t>
            </a:fld>
            <a:endParaRPr lang="en-US" dirty="0"/>
          </a:p>
        </p:txBody>
      </p:sp>
      <p:sp>
        <p:nvSpPr>
          <p:cNvPr id="5" name="TextBox 4">
            <a:extLst>
              <a:ext uri="{FF2B5EF4-FFF2-40B4-BE49-F238E27FC236}">
                <a16:creationId xmlns:a16="http://schemas.microsoft.com/office/drawing/2014/main" id="{17810A4F-B35D-4E45-80FF-0FCBDAF0568B}"/>
              </a:ext>
            </a:extLst>
          </p:cNvPr>
          <p:cNvSpPr txBox="1"/>
          <p:nvPr/>
        </p:nvSpPr>
        <p:spPr>
          <a:xfrm>
            <a:off x="2155066" y="915644"/>
            <a:ext cx="4252699" cy="276999"/>
          </a:xfrm>
          <a:prstGeom prst="rect">
            <a:avLst/>
          </a:prstGeom>
          <a:solidFill>
            <a:schemeClr val="bg1"/>
          </a:solidFill>
          <a:ln>
            <a:solidFill>
              <a:schemeClr val="accent1"/>
            </a:solidFill>
          </a:ln>
        </p:spPr>
        <p:txBody>
          <a:bodyPr wrap="square" rtlCol="0">
            <a:spAutoFit/>
          </a:bodyPr>
          <a:lstStyle/>
          <a:p>
            <a:r>
              <a:rPr lang="en-US" sz="1200" dirty="0">
                <a:hlinkClick r:id="rId4"/>
              </a:rPr>
              <a:t>https://definingmomentscanada.ca/insulin100/timeline/context/</a:t>
            </a:r>
            <a:r>
              <a:rPr lang="en-US" sz="1200" dirty="0"/>
              <a:t> </a:t>
            </a:r>
          </a:p>
        </p:txBody>
      </p:sp>
      <p:sp>
        <p:nvSpPr>
          <p:cNvPr id="11" name="TextBox 10">
            <a:extLst>
              <a:ext uri="{FF2B5EF4-FFF2-40B4-BE49-F238E27FC236}">
                <a16:creationId xmlns:a16="http://schemas.microsoft.com/office/drawing/2014/main" id="{CB96E19D-3972-1F44-B046-447AE3AA9EFB}"/>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
        <p:nvSpPr>
          <p:cNvPr id="10" name="Rectangle 9"/>
          <p:cNvSpPr/>
          <p:nvPr/>
        </p:nvSpPr>
        <p:spPr>
          <a:xfrm>
            <a:off x="6407765" y="376606"/>
            <a:ext cx="2632243" cy="6247864"/>
          </a:xfrm>
          <a:prstGeom prst="rect">
            <a:avLst/>
          </a:prstGeom>
          <a:solidFill>
            <a:schemeClr val="bg1"/>
          </a:solidFill>
          <a:ln>
            <a:solidFill>
              <a:schemeClr val="accent1"/>
            </a:solidFill>
          </a:ln>
        </p:spPr>
        <p:txBody>
          <a:bodyPr wrap="square">
            <a:spAutoFit/>
          </a:bodyPr>
          <a:lstStyle/>
          <a:p>
            <a:pPr marL="285750" indent="-285750">
              <a:buFont typeface="Arial"/>
              <a:buChar char="•"/>
            </a:pPr>
            <a:r>
              <a:rPr lang="en-US" sz="1600" dirty="0"/>
              <a:t>I’m currently working as “Lead Historian” for the Defining Moments Canada “Insulin 100” national digital commemoration project</a:t>
            </a:r>
          </a:p>
          <a:p>
            <a:pPr marL="285750" indent="-285750">
              <a:buFont typeface="Arial"/>
              <a:buChar char="•"/>
            </a:pPr>
            <a:endParaRPr lang="en-US" sz="1600" dirty="0"/>
          </a:p>
          <a:p>
            <a:pPr marL="285750" indent="-285750">
              <a:buFont typeface="Arial"/>
              <a:buChar char="•"/>
            </a:pPr>
            <a:r>
              <a:rPr lang="en-US" sz="1600" dirty="0"/>
              <a:t>My work has recently been focused on preparing a series of 14 articles that provide the core historical content for the site’s online exhibition</a:t>
            </a:r>
          </a:p>
          <a:p>
            <a:pPr marL="285750" indent="-285750">
              <a:buFont typeface="Arial"/>
              <a:buChar char="•"/>
            </a:pPr>
            <a:endParaRPr lang="en-US" sz="1600" dirty="0"/>
          </a:p>
          <a:p>
            <a:pPr marL="285750" indent="-285750">
              <a:buFont typeface="Arial"/>
              <a:buChar char="•"/>
            </a:pPr>
            <a:r>
              <a:rPr lang="en-US" sz="1600" dirty="0"/>
              <a:t>Currently, the first 8 of the 14 articles are posted</a:t>
            </a:r>
          </a:p>
          <a:p>
            <a:pPr marL="285750" indent="-285750">
              <a:buFont typeface="Arial"/>
              <a:buChar char="•"/>
            </a:pPr>
            <a:r>
              <a:rPr lang="en-US" sz="1600" u="sng" dirty="0"/>
              <a:t>Coming soon:</a:t>
            </a:r>
          </a:p>
          <a:p>
            <a:pPr marL="285750" indent="-285750">
              <a:buFont typeface="Arial"/>
              <a:buChar char="•"/>
            </a:pPr>
            <a:r>
              <a:rPr lang="en-US" sz="1600" dirty="0"/>
              <a:t>”Patent Protection”</a:t>
            </a:r>
          </a:p>
          <a:p>
            <a:pPr marL="285750" indent="-285750">
              <a:buFont typeface="Arial"/>
              <a:buChar char="•"/>
            </a:pPr>
            <a:r>
              <a:rPr lang="en-US" sz="1600" dirty="0"/>
              <a:t>”Eli Lilly”</a:t>
            </a:r>
          </a:p>
          <a:p>
            <a:pPr marL="285750" indent="-285750">
              <a:buFont typeface="Arial"/>
              <a:buChar char="•"/>
            </a:pPr>
            <a:r>
              <a:rPr lang="en-US" sz="1600" dirty="0"/>
              <a:t>”Making Insulin 2”</a:t>
            </a:r>
          </a:p>
          <a:p>
            <a:pPr marL="285750" indent="-285750">
              <a:buFont typeface="Arial"/>
              <a:buChar char="•"/>
            </a:pPr>
            <a:r>
              <a:rPr lang="en-US" sz="1600" dirty="0"/>
              <a:t>”Novo Nordisk”</a:t>
            </a:r>
          </a:p>
          <a:p>
            <a:pPr marL="285750" indent="-285750">
              <a:buFont typeface="Arial"/>
              <a:buChar char="•"/>
            </a:pPr>
            <a:r>
              <a:rPr lang="en-US" sz="1600" dirty="0"/>
              <a:t>”Nobel Prize: Canada’s Gift to the World”</a:t>
            </a:r>
          </a:p>
          <a:p>
            <a:pPr marL="285750" indent="-285750">
              <a:buFont typeface="Arial"/>
              <a:buChar char="•"/>
            </a:pPr>
            <a:r>
              <a:rPr lang="en-US" sz="1600" dirty="0"/>
              <a:t>”Better Insulin, Nothing Better Than Insulin”</a:t>
            </a:r>
          </a:p>
        </p:txBody>
      </p:sp>
    </p:spTree>
    <p:extLst>
      <p:ext uri="{BB962C8B-B14F-4D97-AF65-F5344CB8AC3E}">
        <p14:creationId xmlns:p14="http://schemas.microsoft.com/office/powerpoint/2010/main" val="35631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Deadly Diabetes, Before Insulin</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7</a:t>
            </a:fld>
            <a:endParaRPr lang="en-US" dirty="0"/>
          </a:p>
        </p:txBody>
      </p:sp>
      <p:sp>
        <p:nvSpPr>
          <p:cNvPr id="5" name="TextBox 4"/>
          <p:cNvSpPr txBox="1"/>
          <p:nvPr/>
        </p:nvSpPr>
        <p:spPr>
          <a:xfrm>
            <a:off x="533399" y="907170"/>
            <a:ext cx="4162082" cy="3139321"/>
          </a:xfrm>
          <a:prstGeom prst="rect">
            <a:avLst/>
          </a:prstGeom>
          <a:noFill/>
        </p:spPr>
        <p:txBody>
          <a:bodyPr wrap="square" rtlCol="0">
            <a:spAutoFit/>
          </a:bodyPr>
          <a:lstStyle/>
          <a:p>
            <a:pPr marL="285750" indent="-285750">
              <a:buFont typeface="Arial"/>
              <a:buChar char="•"/>
            </a:pPr>
            <a:r>
              <a:rPr lang="en-US" dirty="0"/>
              <a:t>Before Insulin, the life of a person with diabetes, especially a child with type 1, was inevitably tragic and short, dominated by unquenchable thirst, starvation diets and a body that ultimately feeds on itself </a:t>
            </a:r>
          </a:p>
          <a:p>
            <a:pPr marL="285750" indent="-285750">
              <a:buFont typeface="Arial"/>
              <a:buChar char="•"/>
            </a:pPr>
            <a:endParaRPr lang="en-US" dirty="0"/>
          </a:p>
          <a:p>
            <a:pPr marL="285750" indent="-285750">
              <a:buFont typeface="Arial"/>
              <a:buChar char="•"/>
            </a:pPr>
            <a:r>
              <a:rPr lang="en-US" dirty="0"/>
              <a:t>Beyond strict dietary control, very little could be done to prevent death, despite the claims of patent medicines and others offering dubious cures </a:t>
            </a:r>
          </a:p>
        </p:txBody>
      </p:sp>
      <p:pic>
        <p:nvPicPr>
          <p:cNvPr id="2" name="Picture 1" descr="BeforeInsulin-1922-12-15-Do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748" y="213368"/>
            <a:ext cx="3901515" cy="5988825"/>
          </a:xfrm>
          <a:prstGeom prst="rect">
            <a:avLst/>
          </a:prstGeom>
          <a:ln>
            <a:solidFill>
              <a:srgbClr val="4F81BD"/>
            </a:solidFill>
          </a:ln>
        </p:spPr>
      </p:pic>
      <p:pic>
        <p:nvPicPr>
          <p:cNvPr id="3" name="Picture 2" descr="NQ2-220-Salsano.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74" y="4184610"/>
            <a:ext cx="4368865" cy="2136211"/>
          </a:xfrm>
          <a:prstGeom prst="rect">
            <a:avLst/>
          </a:prstGeom>
        </p:spPr>
      </p:pic>
      <p:sp>
        <p:nvSpPr>
          <p:cNvPr id="10" name="TextBox 9">
            <a:extLst>
              <a:ext uri="{FF2B5EF4-FFF2-40B4-BE49-F238E27FC236}">
                <a16:creationId xmlns:a16="http://schemas.microsoft.com/office/drawing/2014/main" id="{70DDEF37-B05A-0143-B131-E3B546371F4E}"/>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1006630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a:t>Deadly Diabetes, Before Insulin</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8</a:t>
            </a:fld>
            <a:endParaRPr lang="en-US" dirty="0"/>
          </a:p>
        </p:txBody>
      </p:sp>
      <p:sp>
        <p:nvSpPr>
          <p:cNvPr id="5" name="TextBox 4"/>
          <p:cNvSpPr txBox="1"/>
          <p:nvPr/>
        </p:nvSpPr>
        <p:spPr>
          <a:xfrm>
            <a:off x="360782" y="808537"/>
            <a:ext cx="5039561" cy="5355313"/>
          </a:xfrm>
          <a:prstGeom prst="rect">
            <a:avLst/>
          </a:prstGeom>
          <a:noFill/>
        </p:spPr>
        <p:txBody>
          <a:bodyPr wrap="square" rtlCol="0">
            <a:spAutoFit/>
          </a:bodyPr>
          <a:lstStyle/>
          <a:p>
            <a:pPr marL="285750" indent="-285750">
              <a:buFont typeface="Arial"/>
              <a:buChar char="•"/>
            </a:pPr>
            <a:r>
              <a:rPr lang="en-US" b="1" dirty="0"/>
              <a:t>250 B.C. </a:t>
            </a:r>
            <a:r>
              <a:rPr lang="mr-IN" dirty="0"/>
              <a:t>–</a:t>
            </a:r>
            <a:r>
              <a:rPr lang="en-US" dirty="0"/>
              <a:t> First use of “diabetes” (from the Greek “to pass through”)</a:t>
            </a:r>
          </a:p>
          <a:p>
            <a:pPr marL="285750" indent="-285750">
              <a:buFont typeface="Arial"/>
              <a:buChar char="•"/>
            </a:pPr>
            <a:r>
              <a:rPr lang="en-US" b="1" dirty="0"/>
              <a:t>1675</a:t>
            </a:r>
            <a:r>
              <a:rPr lang="en-US" dirty="0"/>
              <a:t> – “diabetes mellitus” term first used (“mellitus” Latin for honey or sweet)</a:t>
            </a:r>
          </a:p>
          <a:p>
            <a:pPr marL="285750" indent="-285750">
              <a:buFont typeface="Arial"/>
              <a:buChar char="•"/>
            </a:pPr>
            <a:r>
              <a:rPr lang="en-US" b="1" dirty="0"/>
              <a:t>1869</a:t>
            </a:r>
            <a:r>
              <a:rPr lang="en-US" dirty="0"/>
              <a:t> – Paul Langerhans (right) identifies “insulin”-producing “islets of Langerhans” in pancreas </a:t>
            </a:r>
          </a:p>
          <a:p>
            <a:pPr marL="285750" indent="-285750">
              <a:buFont typeface="Arial"/>
              <a:buChar char="•"/>
            </a:pPr>
            <a:r>
              <a:rPr lang="en-US" b="1" dirty="0"/>
              <a:t>1889</a:t>
            </a:r>
            <a:r>
              <a:rPr lang="en-US" dirty="0"/>
              <a:t> – Role of pancreas in diabetes discovered; diabetes developed in dogs when pancreas removed</a:t>
            </a:r>
          </a:p>
          <a:p>
            <a:pPr marL="285750" indent="-285750">
              <a:buFont typeface="Arial"/>
              <a:buChar char="•"/>
            </a:pPr>
            <a:r>
              <a:rPr lang="en-US" b="1" dirty="0"/>
              <a:t>1910</a:t>
            </a:r>
            <a:r>
              <a:rPr lang="en-US" dirty="0"/>
              <a:t> – Discovered that diabetes caused by the lack of “insulin” in the pancreas</a:t>
            </a:r>
          </a:p>
          <a:p>
            <a:endParaRPr lang="en-US" dirty="0"/>
          </a:p>
          <a:p>
            <a:pPr marL="285750" indent="-285750">
              <a:buFont typeface="Arial"/>
              <a:buChar char="•"/>
            </a:pPr>
            <a:r>
              <a:rPr lang="en-US" dirty="0"/>
              <a:t>This work led researchers to conduct a variety of insulin extraction experiments, but with none yielding promising results until a young Canadian surgeon was struck by a compelling idea in October 1920</a:t>
            </a:r>
          </a:p>
          <a:p>
            <a:endParaRPr lang="en-US" dirty="0"/>
          </a:p>
        </p:txBody>
      </p:sp>
      <p:pic>
        <p:nvPicPr>
          <p:cNvPr id="2" name="Picture 1" descr="Paul_Langerhans_18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343" y="907168"/>
            <a:ext cx="3523312" cy="4464849"/>
          </a:xfrm>
          <a:prstGeom prst="rect">
            <a:avLst/>
          </a:prstGeom>
          <a:ln>
            <a:solidFill>
              <a:srgbClr val="4F81BD"/>
            </a:solidFill>
          </a:ln>
        </p:spPr>
      </p:pic>
      <p:pic>
        <p:nvPicPr>
          <p:cNvPr id="3" name="Picture 2" descr="pancreas-islet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800" y="4341179"/>
            <a:ext cx="2683844" cy="1921303"/>
          </a:xfrm>
          <a:prstGeom prst="rect">
            <a:avLst/>
          </a:prstGeom>
          <a:ln>
            <a:solidFill>
              <a:srgbClr val="4F81BD"/>
            </a:solidFill>
          </a:ln>
        </p:spPr>
      </p:pic>
      <p:sp>
        <p:nvSpPr>
          <p:cNvPr id="10" name="TextBox 9">
            <a:extLst>
              <a:ext uri="{FF2B5EF4-FFF2-40B4-BE49-F238E27FC236}">
                <a16:creationId xmlns:a16="http://schemas.microsoft.com/office/drawing/2014/main" id="{0AFA96A6-AEF7-BF41-BD46-A46EBD24750D}"/>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20656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3399" y="152404"/>
            <a:ext cx="6025991" cy="461665"/>
          </a:xfrm>
          <a:prstGeom prst="rect">
            <a:avLst/>
          </a:prstGeom>
          <a:noFill/>
        </p:spPr>
        <p:txBody>
          <a:bodyPr wrap="square" rtlCol="0">
            <a:spAutoFit/>
          </a:bodyPr>
          <a:lstStyle/>
          <a:p>
            <a:r>
              <a:rPr lang="en-CA" sz="2400" b="1" dirty="0" err="1"/>
              <a:t>Banting’s</a:t>
            </a:r>
            <a:r>
              <a:rPr lang="en-CA" sz="2400" b="1" dirty="0"/>
              <a:t> Idea</a:t>
            </a:r>
            <a:endParaRPr lang="en-US" sz="2400" b="1" i="1" dirty="0"/>
          </a:p>
        </p:txBody>
      </p:sp>
      <p:sp>
        <p:nvSpPr>
          <p:cNvPr id="8" name="Slide Number Placeholder 5"/>
          <p:cNvSpPr>
            <a:spLocks noGrp="1"/>
          </p:cNvSpPr>
          <p:nvPr>
            <p:ph type="sldNum" sz="quarter" idx="12"/>
          </p:nvPr>
        </p:nvSpPr>
        <p:spPr>
          <a:xfrm>
            <a:off x="6553200" y="6356350"/>
            <a:ext cx="2133600" cy="365125"/>
          </a:xfrm>
        </p:spPr>
        <p:txBody>
          <a:bodyPr/>
          <a:lstStyle/>
          <a:p>
            <a:fld id="{3DD470BD-FF3C-E74E-A339-7352E3428E15}" type="slidenum">
              <a:rPr lang="en-US" smtClean="0"/>
              <a:t>9</a:t>
            </a:fld>
            <a:endParaRPr lang="en-US" dirty="0"/>
          </a:p>
        </p:txBody>
      </p:sp>
      <p:sp>
        <p:nvSpPr>
          <p:cNvPr id="5" name="TextBox 4"/>
          <p:cNvSpPr txBox="1"/>
          <p:nvPr/>
        </p:nvSpPr>
        <p:spPr>
          <a:xfrm>
            <a:off x="332899" y="744522"/>
            <a:ext cx="4398127" cy="1477328"/>
          </a:xfrm>
          <a:prstGeom prst="rect">
            <a:avLst/>
          </a:prstGeom>
          <a:noFill/>
        </p:spPr>
        <p:txBody>
          <a:bodyPr wrap="square" rtlCol="0">
            <a:spAutoFit/>
          </a:bodyPr>
          <a:lstStyle/>
          <a:p>
            <a:pPr marL="285750" indent="-285750">
              <a:buFont typeface="Arial"/>
              <a:buChar char="•"/>
            </a:pPr>
            <a:r>
              <a:rPr lang="en-US" b="1" dirty="0"/>
              <a:t>Oct. 31, 1920 (2:00 am) </a:t>
            </a:r>
            <a:r>
              <a:rPr lang="en-US" dirty="0"/>
              <a:t>- The Insulin story began in London, Ontario, when Dr. Frederick Banting awoke with a compelling idea… </a:t>
            </a:r>
          </a:p>
          <a:p>
            <a:endParaRPr lang="en-US" dirty="0"/>
          </a:p>
        </p:txBody>
      </p:sp>
      <p:pic>
        <p:nvPicPr>
          <p:cNvPr id="12" name="Picture 11" descr="banting-house-aug-2009.jpg">
            <a:extLst>
              <a:ext uri="{FF2B5EF4-FFF2-40B4-BE49-F238E27FC236}">
                <a16:creationId xmlns:a16="http://schemas.microsoft.com/office/drawing/2014/main" id="{36536C3E-5EF9-1542-8529-1CAB1268A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51" y="1937801"/>
            <a:ext cx="5891399" cy="4418549"/>
          </a:xfrm>
          <a:prstGeom prst="rect">
            <a:avLst/>
          </a:prstGeom>
          <a:ln>
            <a:solidFill>
              <a:srgbClr val="4F81BD"/>
            </a:solidFill>
          </a:ln>
        </p:spPr>
      </p:pic>
      <p:pic>
        <p:nvPicPr>
          <p:cNvPr id="9" name="Picture 8" descr="Acc146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378" y="152404"/>
            <a:ext cx="3283758" cy="4256571"/>
          </a:xfrm>
          <a:prstGeom prst="rect">
            <a:avLst/>
          </a:prstGeom>
          <a:ln>
            <a:solidFill>
              <a:srgbClr val="4F81BD"/>
            </a:solidFill>
          </a:ln>
        </p:spPr>
      </p:pic>
      <p:pic>
        <p:nvPicPr>
          <p:cNvPr id="13" name="Picture 12" descr="Map&#10;&#10;Description automatically generated">
            <a:extLst>
              <a:ext uri="{FF2B5EF4-FFF2-40B4-BE49-F238E27FC236}">
                <a16:creationId xmlns:a16="http://schemas.microsoft.com/office/drawing/2014/main" id="{811C91F5-B925-5E49-9E15-EAE3DFE7E960}"/>
              </a:ext>
            </a:extLst>
          </p:cNvPr>
          <p:cNvPicPr>
            <a:picLocks noChangeAspect="1"/>
          </p:cNvPicPr>
          <p:nvPr/>
        </p:nvPicPr>
        <p:blipFill>
          <a:blip r:embed="rId5"/>
          <a:stretch>
            <a:fillRect/>
          </a:stretch>
        </p:blipFill>
        <p:spPr>
          <a:xfrm>
            <a:off x="4292740" y="3391204"/>
            <a:ext cx="4766422" cy="2991548"/>
          </a:xfrm>
          <a:prstGeom prst="rect">
            <a:avLst/>
          </a:prstGeom>
          <a:ln>
            <a:solidFill>
              <a:schemeClr val="tx2"/>
            </a:solidFill>
          </a:ln>
        </p:spPr>
      </p:pic>
      <p:sp>
        <p:nvSpPr>
          <p:cNvPr id="14" name="TextBox 13">
            <a:extLst>
              <a:ext uri="{FF2B5EF4-FFF2-40B4-BE49-F238E27FC236}">
                <a16:creationId xmlns:a16="http://schemas.microsoft.com/office/drawing/2014/main" id="{5271777D-CFE0-744E-80AD-4DD7FE5EB062}"/>
              </a:ext>
            </a:extLst>
          </p:cNvPr>
          <p:cNvSpPr txBox="1"/>
          <p:nvPr/>
        </p:nvSpPr>
        <p:spPr>
          <a:xfrm>
            <a:off x="4448628" y="4584032"/>
            <a:ext cx="957943" cy="275907"/>
          </a:xfrm>
          <a:prstGeom prst="rect">
            <a:avLst/>
          </a:prstGeom>
          <a:noFill/>
        </p:spPr>
        <p:txBody>
          <a:bodyPr wrap="square" rtlCol="0">
            <a:spAutoFit/>
          </a:bodyPr>
          <a:lstStyle/>
          <a:p>
            <a:r>
              <a:rPr lang="en-US" sz="1200" dirty="0"/>
              <a:t>London, ON</a:t>
            </a:r>
          </a:p>
        </p:txBody>
      </p:sp>
      <p:cxnSp>
        <p:nvCxnSpPr>
          <p:cNvPr id="16" name="Straight Arrow Connector 15">
            <a:extLst>
              <a:ext uri="{FF2B5EF4-FFF2-40B4-BE49-F238E27FC236}">
                <a16:creationId xmlns:a16="http://schemas.microsoft.com/office/drawing/2014/main" id="{BF9F747B-860A-6E41-89B8-20ECF32EC63A}"/>
              </a:ext>
            </a:extLst>
          </p:cNvPr>
          <p:cNvCxnSpPr/>
          <p:nvPr/>
        </p:nvCxnSpPr>
        <p:spPr>
          <a:xfrm>
            <a:off x="5000171" y="4859939"/>
            <a:ext cx="283029" cy="894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D998B16-6D0D-F240-9CA4-A13946534512}"/>
              </a:ext>
            </a:extLst>
          </p:cNvPr>
          <p:cNvSpPr txBox="1"/>
          <p:nvPr/>
        </p:nvSpPr>
        <p:spPr>
          <a:xfrm>
            <a:off x="5346533" y="4163223"/>
            <a:ext cx="709218" cy="276999"/>
          </a:xfrm>
          <a:prstGeom prst="rect">
            <a:avLst/>
          </a:prstGeom>
          <a:noFill/>
        </p:spPr>
        <p:txBody>
          <a:bodyPr wrap="square" rtlCol="0">
            <a:spAutoFit/>
          </a:bodyPr>
          <a:lstStyle/>
          <a:p>
            <a:r>
              <a:rPr lang="en-US" sz="1200" dirty="0"/>
              <a:t>Toronto</a:t>
            </a:r>
          </a:p>
        </p:txBody>
      </p:sp>
      <p:cxnSp>
        <p:nvCxnSpPr>
          <p:cNvPr id="19" name="Straight Arrow Connector 18">
            <a:extLst>
              <a:ext uri="{FF2B5EF4-FFF2-40B4-BE49-F238E27FC236}">
                <a16:creationId xmlns:a16="http://schemas.microsoft.com/office/drawing/2014/main" id="{596CBEF9-C543-C142-9FF3-AC754A687930}"/>
              </a:ext>
            </a:extLst>
          </p:cNvPr>
          <p:cNvCxnSpPr/>
          <p:nvPr/>
        </p:nvCxnSpPr>
        <p:spPr>
          <a:xfrm>
            <a:off x="5805714" y="4440222"/>
            <a:ext cx="65315" cy="22612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44A9E54-282E-7E4C-AA06-A30D52496E2D}"/>
              </a:ext>
            </a:extLst>
          </p:cNvPr>
          <p:cNvSpPr txBox="1"/>
          <p:nvPr/>
        </p:nvSpPr>
        <p:spPr>
          <a:xfrm>
            <a:off x="7901104" y="5442697"/>
            <a:ext cx="1078545" cy="276999"/>
          </a:xfrm>
          <a:prstGeom prst="rect">
            <a:avLst/>
          </a:prstGeom>
          <a:noFill/>
        </p:spPr>
        <p:txBody>
          <a:bodyPr wrap="square" rtlCol="0">
            <a:spAutoFit/>
          </a:bodyPr>
          <a:lstStyle/>
          <a:p>
            <a:r>
              <a:rPr lang="en-US" sz="1200" dirty="0"/>
              <a:t>New York City</a:t>
            </a:r>
          </a:p>
        </p:txBody>
      </p:sp>
      <p:cxnSp>
        <p:nvCxnSpPr>
          <p:cNvPr id="22" name="Straight Arrow Connector 21">
            <a:extLst>
              <a:ext uri="{FF2B5EF4-FFF2-40B4-BE49-F238E27FC236}">
                <a16:creationId xmlns:a16="http://schemas.microsoft.com/office/drawing/2014/main" id="{7F59E048-E211-5748-9121-B66AA6A080F0}"/>
              </a:ext>
            </a:extLst>
          </p:cNvPr>
          <p:cNvCxnSpPr>
            <a:cxnSpLocks/>
          </p:cNvCxnSpPr>
          <p:nvPr/>
        </p:nvCxnSpPr>
        <p:spPr>
          <a:xfrm flipH="1">
            <a:off x="7731627" y="5719696"/>
            <a:ext cx="338316" cy="187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1194F91-1270-D646-8764-D1D201D18F33}"/>
              </a:ext>
            </a:extLst>
          </p:cNvPr>
          <p:cNvSpPr txBox="1"/>
          <p:nvPr/>
        </p:nvSpPr>
        <p:spPr>
          <a:xfrm>
            <a:off x="164351" y="6504781"/>
            <a:ext cx="7303249" cy="230832"/>
          </a:xfrm>
          <a:prstGeom prst="rect">
            <a:avLst/>
          </a:prstGeom>
          <a:noFill/>
        </p:spPr>
        <p:txBody>
          <a:bodyPr wrap="square" rtlCol="0">
            <a:spAutoFit/>
          </a:bodyPr>
          <a:lstStyle/>
          <a:p>
            <a:r>
              <a:rPr lang="en-US" sz="900" i="1" dirty="0"/>
              <a:t>C.J. Rutty – “The Discovery of Insulin: What is the Definitive History?” – Insulin 100</a:t>
            </a:r>
            <a:r>
              <a:rPr lang="en-US" sz="900" i="1" baseline="30000" dirty="0"/>
              <a:t>th</a:t>
            </a:r>
            <a:r>
              <a:rPr lang="en-US" sz="900" i="1" dirty="0"/>
              <a:t> Webinar, Emirate Diabetes Society, World Diabetes Day, Nov 14, 2020  </a:t>
            </a:r>
          </a:p>
        </p:txBody>
      </p:sp>
    </p:spTree>
    <p:extLst>
      <p:ext uri="{BB962C8B-B14F-4D97-AF65-F5344CB8AC3E}">
        <p14:creationId xmlns:p14="http://schemas.microsoft.com/office/powerpoint/2010/main" val="3024808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14860</TotalTime>
  <Words>4869</Words>
  <Application>Microsoft Macintosh PowerPoint</Application>
  <PresentationFormat>On-screen Show (4:3)</PresentationFormat>
  <Paragraphs>355</Paragraphs>
  <Slides>41</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Health Heritage Research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Rutty</dc:creator>
  <cp:lastModifiedBy>Christopher Rutty</cp:lastModifiedBy>
  <cp:revision>742</cp:revision>
  <cp:lastPrinted>2017-09-29T00:59:24Z</cp:lastPrinted>
  <dcterms:created xsi:type="dcterms:W3CDTF">2015-05-31T20:39:08Z</dcterms:created>
  <dcterms:modified xsi:type="dcterms:W3CDTF">2020-11-14T05:13:12Z</dcterms:modified>
</cp:coreProperties>
</file>